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5" r:id="rId5"/>
  </p:sldMasterIdLst>
  <p:notesMasterIdLst>
    <p:notesMasterId r:id="rId37"/>
  </p:notesMasterIdLst>
  <p:handoutMasterIdLst>
    <p:handoutMasterId r:id="rId38"/>
  </p:handoutMasterIdLst>
  <p:sldIdLst>
    <p:sldId id="282" r:id="rId6"/>
    <p:sldId id="421" r:id="rId7"/>
    <p:sldId id="422" r:id="rId8"/>
    <p:sldId id="410" r:id="rId9"/>
    <p:sldId id="434" r:id="rId10"/>
    <p:sldId id="423" r:id="rId11"/>
    <p:sldId id="384" r:id="rId12"/>
    <p:sldId id="401" r:id="rId13"/>
    <p:sldId id="435" r:id="rId14"/>
    <p:sldId id="353" r:id="rId15"/>
    <p:sldId id="424" r:id="rId16"/>
    <p:sldId id="436" r:id="rId17"/>
    <p:sldId id="442" r:id="rId18"/>
    <p:sldId id="443" r:id="rId19"/>
    <p:sldId id="432" r:id="rId20"/>
    <p:sldId id="440" r:id="rId21"/>
    <p:sldId id="441" r:id="rId22"/>
    <p:sldId id="386" r:id="rId23"/>
    <p:sldId id="430" r:id="rId24"/>
    <p:sldId id="388" r:id="rId25"/>
    <p:sldId id="429" r:id="rId26"/>
    <p:sldId id="431" r:id="rId27"/>
    <p:sldId id="403" r:id="rId28"/>
    <p:sldId id="433" r:id="rId29"/>
    <p:sldId id="425" r:id="rId30"/>
    <p:sldId id="437" r:id="rId31"/>
    <p:sldId id="439" r:id="rId32"/>
    <p:sldId id="438" r:id="rId33"/>
    <p:sldId id="408" r:id="rId34"/>
    <p:sldId id="426" r:id="rId35"/>
    <p:sldId id="385" r:id="rId36"/>
  </p:sldIdLst>
  <p:sldSz cx="18288000" cy="10287000"/>
  <p:notesSz cx="6858000" cy="9144000"/>
  <p:defaultTextStyle>
    <a:defPPr>
      <a:defRPr lang="en-US"/>
    </a:defPPr>
    <a:lvl1pPr marL="0" algn="l" defTabSz="1371589" rtl="0" eaLnBrk="1" latinLnBrk="0" hangingPunct="1">
      <a:defRPr sz="2700" kern="1200">
        <a:solidFill>
          <a:schemeClr val="tx1"/>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607"/>
    <a:srgbClr val="0000FF"/>
    <a:srgbClr val="002060"/>
    <a:srgbClr val="81D31A"/>
    <a:srgbClr val="5DCEAF"/>
    <a:srgbClr val="A7EA52"/>
    <a:srgbClr val="5ECCF3"/>
    <a:srgbClr val="00B0F0"/>
    <a:srgbClr val="B227C9"/>
    <a:srgbClr val="03B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1" autoAdjust="0"/>
    <p:restoredTop sz="85989" autoAdjust="0"/>
  </p:normalViewPr>
  <p:slideViewPr>
    <p:cSldViewPr snapToGrid="0">
      <p:cViewPr varScale="1">
        <p:scale>
          <a:sx n="71" d="100"/>
          <a:sy n="71" d="100"/>
        </p:scale>
        <p:origin x="56" y="304"/>
      </p:cViewPr>
      <p:guideLst>
        <p:guide orient="horz" pos="3240"/>
        <p:guide pos="5760"/>
      </p:guideLst>
    </p:cSldViewPr>
  </p:slideViewPr>
  <p:outlineViewPr>
    <p:cViewPr>
      <p:scale>
        <a:sx n="33" d="100"/>
        <a:sy n="33" d="100"/>
      </p:scale>
      <p:origin x="0" y="-21342"/>
    </p:cViewPr>
  </p:outlineViewPr>
  <p:notesTextViewPr>
    <p:cViewPr>
      <p:scale>
        <a:sx n="100" d="100"/>
        <a:sy n="100" d="100"/>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commentAuthors" Target="commentAuthor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tableStyles" Target="tableStyle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12/22/2022</a:t>
            </a:fld>
            <a:endParaRPr lang="en-US"/>
          </a:p>
        </p:txBody>
      </p:sp>
      <p:sp>
        <p:nvSpPr>
          <p:cNvPr id="4" name="Footer Placeholder 3">
            <a:extLst>
              <a:ext uri="{FF2B5EF4-FFF2-40B4-BE49-F238E27FC236}">
                <a16:creationId xmlns=""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12/22/2022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1371589" rtl="0" eaLnBrk="1" latinLnBrk="0" hangingPunct="1">
      <a:defRPr sz="1800" kern="1200">
        <a:solidFill>
          <a:schemeClr val="tx1"/>
        </a:solidFill>
        <a:latin typeface="+mn-lt"/>
        <a:ea typeface="+mn-ea"/>
        <a:cs typeface="+mn-cs"/>
      </a:defRPr>
    </a:lvl1pPr>
    <a:lvl2pPr marL="685795" algn="l" defTabSz="1371589" rtl="0" eaLnBrk="1" latinLnBrk="0" hangingPunct="1">
      <a:defRPr sz="1800" kern="1200">
        <a:solidFill>
          <a:schemeClr val="tx1"/>
        </a:solidFill>
        <a:latin typeface="+mn-lt"/>
        <a:ea typeface="+mn-ea"/>
        <a:cs typeface="+mn-cs"/>
      </a:defRPr>
    </a:lvl2pPr>
    <a:lvl3pPr marL="1371589" algn="l" defTabSz="1371589" rtl="0" eaLnBrk="1" latinLnBrk="0" hangingPunct="1">
      <a:defRPr sz="1800" kern="1200">
        <a:solidFill>
          <a:schemeClr val="tx1"/>
        </a:solidFill>
        <a:latin typeface="+mn-lt"/>
        <a:ea typeface="+mn-ea"/>
        <a:cs typeface="+mn-cs"/>
      </a:defRPr>
    </a:lvl3pPr>
    <a:lvl4pPr marL="2057384" algn="l" defTabSz="1371589" rtl="0" eaLnBrk="1" latinLnBrk="0" hangingPunct="1">
      <a:defRPr sz="1800" kern="1200">
        <a:solidFill>
          <a:schemeClr val="tx1"/>
        </a:solidFill>
        <a:latin typeface="+mn-lt"/>
        <a:ea typeface="+mn-ea"/>
        <a:cs typeface="+mn-cs"/>
      </a:defRPr>
    </a:lvl4pPr>
    <a:lvl5pPr marL="2743178" algn="l" defTabSz="1371589" rtl="0" eaLnBrk="1" latinLnBrk="0" hangingPunct="1">
      <a:defRPr sz="1800" kern="1200">
        <a:solidFill>
          <a:schemeClr val="tx1"/>
        </a:solidFill>
        <a:latin typeface="+mn-lt"/>
        <a:ea typeface="+mn-ea"/>
        <a:cs typeface="+mn-cs"/>
      </a:defRPr>
    </a:lvl5pPr>
    <a:lvl6pPr marL="3428973" algn="l" defTabSz="1371589" rtl="0" eaLnBrk="1" latinLnBrk="0" hangingPunct="1">
      <a:defRPr sz="1800" kern="1200">
        <a:solidFill>
          <a:schemeClr val="tx1"/>
        </a:solidFill>
        <a:latin typeface="+mn-lt"/>
        <a:ea typeface="+mn-ea"/>
        <a:cs typeface="+mn-cs"/>
      </a:defRPr>
    </a:lvl6pPr>
    <a:lvl7pPr marL="4114767" algn="l" defTabSz="1371589" rtl="0" eaLnBrk="1" latinLnBrk="0" hangingPunct="1">
      <a:defRPr sz="1800" kern="1200">
        <a:solidFill>
          <a:schemeClr val="tx1"/>
        </a:solidFill>
        <a:latin typeface="+mn-lt"/>
        <a:ea typeface="+mn-ea"/>
        <a:cs typeface="+mn-cs"/>
      </a:defRPr>
    </a:lvl7pPr>
    <a:lvl8pPr marL="4800562" algn="l" defTabSz="1371589" rtl="0" eaLnBrk="1" latinLnBrk="0" hangingPunct="1">
      <a:defRPr sz="1800" kern="1200">
        <a:solidFill>
          <a:schemeClr val="tx1"/>
        </a:solidFill>
        <a:latin typeface="+mn-lt"/>
        <a:ea typeface="+mn-ea"/>
        <a:cs typeface="+mn-cs"/>
      </a:defRPr>
    </a:lvl8pPr>
    <a:lvl9pPr marL="5486356" algn="l" defTabSz="137158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Chúng</a:t>
            </a:r>
            <a:r>
              <a:rPr lang="en-US"/>
              <a:t> </a:t>
            </a:r>
            <a:r>
              <a:rPr lang="en-US" err="1"/>
              <a:t>em</a:t>
            </a:r>
            <a:r>
              <a:rPr lang="en-US"/>
              <a:t> </a:t>
            </a:r>
            <a:r>
              <a:rPr lang="en-US" err="1"/>
              <a:t>xin</a:t>
            </a:r>
            <a:r>
              <a:rPr lang="en-US"/>
              <a:t> </a:t>
            </a:r>
            <a:r>
              <a:rPr lang="en-US" err="1"/>
              <a:t>phép</a:t>
            </a:r>
            <a:r>
              <a:rPr lang="en-US"/>
              <a:t> đ</a:t>
            </a:r>
            <a:r>
              <a:rPr lang="vi-VN"/>
              <a:t>ư</a:t>
            </a:r>
            <a:r>
              <a:rPr lang="en-US" err="1"/>
              <a:t>ợc</a:t>
            </a:r>
            <a:r>
              <a:rPr lang="en-US"/>
              <a:t> </a:t>
            </a:r>
            <a:r>
              <a:rPr lang="en-US" err="1"/>
              <a:t>bắt</a:t>
            </a:r>
            <a:r>
              <a:rPr lang="en-US"/>
              <a:t> </a:t>
            </a:r>
            <a:r>
              <a:rPr lang="en-US" err="1"/>
              <a:t>đầu</a:t>
            </a:r>
            <a:endParaRPr lang="en-US"/>
          </a:p>
          <a:p>
            <a:r>
              <a:rPr lang="en-US" err="1"/>
              <a:t>Kính</a:t>
            </a:r>
            <a:r>
              <a:rPr lang="en-US"/>
              <a:t> </a:t>
            </a:r>
            <a:r>
              <a:rPr lang="en-US" err="1"/>
              <a:t>chào</a:t>
            </a:r>
            <a:r>
              <a:rPr lang="en-US"/>
              <a:t> </a:t>
            </a:r>
            <a:r>
              <a:rPr lang="en-US" err="1"/>
              <a:t>thầy</a:t>
            </a:r>
            <a:r>
              <a:rPr lang="en-US"/>
              <a:t> </a:t>
            </a:r>
            <a:r>
              <a:rPr lang="en-US" err="1"/>
              <a:t>cô</a:t>
            </a:r>
            <a:r>
              <a:rPr lang="en-US"/>
              <a:t> </a:t>
            </a:r>
            <a:r>
              <a:rPr lang="en-US" err="1"/>
              <a:t>và</a:t>
            </a:r>
            <a:r>
              <a:rPr lang="en-US"/>
              <a:t> ban </a:t>
            </a:r>
            <a:r>
              <a:rPr lang="en-US" err="1"/>
              <a:t>hội</a:t>
            </a:r>
            <a:r>
              <a:rPr lang="en-US"/>
              <a:t> </a:t>
            </a:r>
            <a:r>
              <a:rPr lang="en-US" err="1"/>
              <a:t>đồng</a:t>
            </a:r>
            <a:r>
              <a:rPr lang="en-US"/>
              <a:t> </a:t>
            </a:r>
            <a:r>
              <a:rPr lang="en-US" err="1"/>
              <a:t>bảo</a:t>
            </a:r>
            <a:r>
              <a:rPr lang="en-US"/>
              <a:t> </a:t>
            </a:r>
            <a:r>
              <a:rPr lang="en-US" err="1"/>
              <a:t>vệ</a:t>
            </a:r>
            <a:r>
              <a:rPr lang="en-US"/>
              <a:t> </a:t>
            </a:r>
            <a:r>
              <a:rPr lang="en-US" err="1"/>
              <a:t>đồ</a:t>
            </a:r>
            <a:r>
              <a:rPr lang="en-US"/>
              <a:t> </a:t>
            </a:r>
            <a:r>
              <a:rPr lang="en-US" err="1"/>
              <a:t>án</a:t>
            </a:r>
            <a:r>
              <a:rPr lang="en-US"/>
              <a:t> </a:t>
            </a:r>
            <a:r>
              <a:rPr lang="en-US" err="1"/>
              <a:t>tốt</a:t>
            </a:r>
            <a:r>
              <a:rPr lang="en-US"/>
              <a:t> </a:t>
            </a:r>
            <a:r>
              <a:rPr lang="en-US" err="1"/>
              <a:t>nghiệp</a:t>
            </a:r>
            <a:r>
              <a:rPr lang="en-US"/>
              <a:t> </a:t>
            </a:r>
            <a:r>
              <a:rPr lang="en-US" err="1"/>
              <a:t>ngày</a:t>
            </a:r>
            <a:r>
              <a:rPr lang="en-US"/>
              <a:t> </a:t>
            </a:r>
            <a:r>
              <a:rPr lang="en-US" err="1"/>
              <a:t>hôm</a:t>
            </a:r>
            <a:r>
              <a:rPr lang="en-US"/>
              <a:t> nay.</a:t>
            </a:r>
          </a:p>
          <a:p>
            <a:r>
              <a:rPr lang="en-US" err="1"/>
              <a:t>Sau</a:t>
            </a:r>
            <a:r>
              <a:rPr lang="en-US"/>
              <a:t> </a:t>
            </a:r>
            <a:r>
              <a:rPr lang="en-US" err="1"/>
              <a:t>đây</a:t>
            </a:r>
            <a:r>
              <a:rPr lang="en-US"/>
              <a:t> </a:t>
            </a:r>
            <a:r>
              <a:rPr lang="en-US" err="1"/>
              <a:t>nhóm</a:t>
            </a:r>
            <a:r>
              <a:rPr lang="en-US"/>
              <a:t> </a:t>
            </a:r>
            <a:r>
              <a:rPr lang="en-US" err="1"/>
              <a:t>chúng</a:t>
            </a:r>
            <a:r>
              <a:rPr lang="en-US"/>
              <a:t> </a:t>
            </a:r>
            <a:r>
              <a:rPr lang="en-US" err="1"/>
              <a:t>em</a:t>
            </a:r>
            <a:r>
              <a:rPr lang="en-US"/>
              <a:t> </a:t>
            </a:r>
            <a:r>
              <a:rPr lang="en-US" err="1"/>
              <a:t>xin</a:t>
            </a:r>
            <a:r>
              <a:rPr lang="en-US"/>
              <a:t> đ</a:t>
            </a:r>
            <a:r>
              <a:rPr lang="vi-VN"/>
              <a:t>ư</a:t>
            </a:r>
            <a:r>
              <a:rPr lang="en-US" err="1"/>
              <a:t>ợc</a:t>
            </a:r>
            <a:r>
              <a:rPr lang="en-US"/>
              <a:t> </a:t>
            </a:r>
            <a:r>
              <a:rPr lang="en-US" err="1"/>
              <a:t>phép</a:t>
            </a:r>
            <a:r>
              <a:rPr lang="en-US"/>
              <a:t> </a:t>
            </a:r>
            <a:r>
              <a:rPr lang="en-US" err="1"/>
              <a:t>trình</a:t>
            </a:r>
            <a:r>
              <a:rPr lang="en-US"/>
              <a:t> </a:t>
            </a:r>
            <a:r>
              <a:rPr lang="en-US" err="1"/>
              <a:t>bày</a:t>
            </a:r>
            <a:r>
              <a:rPr lang="en-US"/>
              <a:t> </a:t>
            </a:r>
            <a:r>
              <a:rPr lang="en-US" err="1"/>
              <a:t>đề</a:t>
            </a:r>
            <a:r>
              <a:rPr lang="en-US"/>
              <a:t> </a:t>
            </a:r>
            <a:r>
              <a:rPr lang="en-US" err="1"/>
              <a:t>tài</a:t>
            </a:r>
            <a:r>
              <a:rPr lang="en-US"/>
              <a:t> : </a:t>
            </a:r>
            <a:r>
              <a:rPr lang="en-US" smtClean="0"/>
              <a:t>…</a:t>
            </a:r>
          </a:p>
          <a:p>
            <a:r>
              <a:rPr lang="en-US" smtClean="0"/>
              <a:t>D</a:t>
            </a:r>
            <a:r>
              <a:rPr lang="vi-VN"/>
              <a:t>ư</a:t>
            </a:r>
            <a:r>
              <a:rPr lang="en-US" err="1"/>
              <a:t>ới</a:t>
            </a:r>
            <a:r>
              <a:rPr lang="en-US"/>
              <a:t> </a:t>
            </a:r>
            <a:r>
              <a:rPr lang="en-US" err="1"/>
              <a:t>sự</a:t>
            </a:r>
            <a:r>
              <a:rPr lang="en-US"/>
              <a:t> h</a:t>
            </a:r>
            <a:r>
              <a:rPr lang="vi-VN"/>
              <a:t>ư</a:t>
            </a:r>
            <a:r>
              <a:rPr lang="en-US" err="1"/>
              <a:t>ớng</a:t>
            </a:r>
            <a:r>
              <a:rPr lang="en-US"/>
              <a:t> </a:t>
            </a:r>
            <a:r>
              <a:rPr lang="en-US" err="1"/>
              <a:t>dẫn</a:t>
            </a:r>
            <a:r>
              <a:rPr lang="en-US"/>
              <a:t> </a:t>
            </a:r>
            <a:r>
              <a:rPr lang="en-US" smtClean="0"/>
              <a:t>của</a:t>
            </a:r>
            <a:r>
              <a:rPr lang="en-US" baseline="0" smtClean="0"/>
              <a:t> …</a:t>
            </a:r>
            <a:r>
              <a:rPr lang="en-US" smtClean="0"/>
              <a:t>.</a:t>
            </a:r>
            <a:endParaRPr lang="en-US"/>
          </a:p>
          <a:p>
            <a:r>
              <a:rPr lang="en-US" err="1"/>
              <a:t>Em</a:t>
            </a:r>
            <a:r>
              <a:rPr lang="en-US"/>
              <a:t> </a:t>
            </a:r>
            <a:r>
              <a:rPr lang="en-US" err="1"/>
              <a:t>là</a:t>
            </a:r>
            <a:r>
              <a:rPr lang="en-US"/>
              <a:t> </a:t>
            </a:r>
            <a:r>
              <a:rPr lang="en-US" smtClean="0"/>
              <a:t>… và </a:t>
            </a:r>
            <a:r>
              <a:rPr lang="en-US" err="1"/>
              <a:t>đây</a:t>
            </a:r>
            <a:r>
              <a:rPr lang="en-US"/>
              <a:t> </a:t>
            </a:r>
            <a:r>
              <a:rPr lang="en-US" err="1"/>
              <a:t>là</a:t>
            </a:r>
            <a:r>
              <a:rPr lang="en-US"/>
              <a:t> </a:t>
            </a:r>
            <a:r>
              <a:rPr lang="en-US" err="1"/>
              <a:t>bạn</a:t>
            </a:r>
            <a:r>
              <a:rPr lang="en-US"/>
              <a:t> </a:t>
            </a:r>
            <a:r>
              <a:rPr lang="en-US" smtClean="0"/>
              <a:t>….</a:t>
            </a:r>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thực hiện đ</a:t>
            </a:r>
            <a:r>
              <a:rPr lang="vi-VN"/>
              <a:t>ư</a:t>
            </a:r>
            <a:r>
              <a:rPr lang="en-US"/>
              <a:t>ợc </a:t>
            </a:r>
            <a:r>
              <a:rPr lang="en-US" err="1"/>
              <a:t>yêu</a:t>
            </a:r>
            <a:r>
              <a:rPr lang="en-US"/>
              <a:t> cầu đó ,nhóm đ</a:t>
            </a:r>
            <a:r>
              <a:rPr lang="vi-VN"/>
              <a:t>ư</a:t>
            </a:r>
            <a:r>
              <a:rPr lang="en-US"/>
              <a:t>a ra giải pháp kết </a:t>
            </a:r>
            <a:r>
              <a:rPr lang="en-US" err="1"/>
              <a:t>nối</a:t>
            </a:r>
            <a:r>
              <a:rPr lang="en-US"/>
              <a:t> các phần với </a:t>
            </a:r>
            <a:r>
              <a:rPr lang="en-US" err="1"/>
              <a:t>nhau</a:t>
            </a:r>
            <a:r>
              <a:rPr lang="en-US"/>
              <a:t> Gồm: </a:t>
            </a:r>
          </a:p>
          <a:p>
            <a:r>
              <a:rPr lang="en-US"/>
              <a:t>+Các thiết bị tr</a:t>
            </a:r>
            <a:r>
              <a:rPr lang="vi-VN"/>
              <a:t>ư</a:t>
            </a:r>
            <a:r>
              <a:rPr lang="en-US"/>
              <a:t>ờng </a:t>
            </a:r>
            <a:r>
              <a:rPr lang="en-US" err="1"/>
              <a:t>như</a:t>
            </a:r>
            <a:r>
              <a:rPr lang="en-US"/>
              <a:t> các </a:t>
            </a:r>
            <a:r>
              <a:rPr lang="en-US" err="1"/>
              <a:t>cảm</a:t>
            </a:r>
            <a:r>
              <a:rPr lang="en-US"/>
              <a:t> </a:t>
            </a:r>
            <a:r>
              <a:rPr lang="en-US" err="1"/>
              <a:t>biến</a:t>
            </a:r>
            <a:r>
              <a:rPr lang="en-US"/>
              <a:t>, c</a:t>
            </a:r>
            <a:r>
              <a:rPr lang="vi-VN"/>
              <a:t>ơ</a:t>
            </a:r>
            <a:r>
              <a:rPr lang="en-US"/>
              <a:t> </a:t>
            </a:r>
            <a:r>
              <a:rPr lang="en-US" err="1"/>
              <a:t>cấu</a:t>
            </a:r>
            <a:r>
              <a:rPr lang="en-US"/>
              <a:t> </a:t>
            </a:r>
            <a:r>
              <a:rPr lang="en-US" err="1"/>
              <a:t>chấp</a:t>
            </a:r>
            <a:r>
              <a:rPr lang="en-US"/>
              <a:t> hành đ</a:t>
            </a:r>
            <a:r>
              <a:rPr lang="vi-VN"/>
              <a:t>ư</a:t>
            </a:r>
            <a:r>
              <a:rPr lang="en-US"/>
              <a:t>ợc  kết nối với thiết bị (</a:t>
            </a:r>
            <a:r>
              <a:rPr lang="en-US" err="1"/>
              <a:t>Gọi</a:t>
            </a:r>
            <a:r>
              <a:rPr lang="en-US"/>
              <a:t> đó là các Slave) và </a:t>
            </a:r>
            <a:r>
              <a:rPr lang="en-US" err="1"/>
              <a:t>truyền</a:t>
            </a:r>
            <a:r>
              <a:rPr lang="en-US"/>
              <a:t> về Gateway. </a:t>
            </a:r>
          </a:p>
          <a:p>
            <a:r>
              <a:rPr lang="en-US"/>
              <a:t>+Thông qua gateway </a:t>
            </a:r>
            <a:r>
              <a:rPr lang="en-US" err="1"/>
              <a:t>dữ</a:t>
            </a:r>
            <a:r>
              <a:rPr lang="en-US"/>
              <a:t> </a:t>
            </a:r>
            <a:r>
              <a:rPr lang="en-US" err="1"/>
              <a:t>liệu</a:t>
            </a:r>
            <a:r>
              <a:rPr lang="en-US"/>
              <a:t> </a:t>
            </a:r>
            <a:r>
              <a:rPr lang="en-US" err="1"/>
              <a:t>truyền</a:t>
            </a:r>
            <a:r>
              <a:rPr lang="en-US"/>
              <a:t> về trung tâm server The Things Network thông qua GPRS/3G </a:t>
            </a:r>
            <a:r>
              <a:rPr lang="en-US" err="1"/>
              <a:t>hoặc</a:t>
            </a:r>
            <a:r>
              <a:rPr lang="en-US"/>
              <a:t> thông qua Internet, </a:t>
            </a:r>
          </a:p>
          <a:p>
            <a:r>
              <a:rPr lang="en-US"/>
              <a:t>+Để </a:t>
            </a:r>
            <a:r>
              <a:rPr lang="en-US" err="1"/>
              <a:t>lấy</a:t>
            </a:r>
            <a:r>
              <a:rPr lang="en-US"/>
              <a:t> </a:t>
            </a:r>
            <a:r>
              <a:rPr lang="en-US" err="1"/>
              <a:t>dữ</a:t>
            </a:r>
            <a:r>
              <a:rPr lang="en-US"/>
              <a:t> </a:t>
            </a:r>
            <a:r>
              <a:rPr lang="en-US" err="1"/>
              <a:t>liệu</a:t>
            </a:r>
            <a:r>
              <a:rPr lang="en-US"/>
              <a:t> </a:t>
            </a:r>
            <a:r>
              <a:rPr lang="en-US" err="1"/>
              <a:t>hiển</a:t>
            </a:r>
            <a:r>
              <a:rPr lang="en-US"/>
              <a:t> thị cho ng</a:t>
            </a:r>
            <a:r>
              <a:rPr lang="vi-VN"/>
              <a:t>ư</a:t>
            </a:r>
            <a:r>
              <a:rPr lang="en-US"/>
              <a:t>ời dùng </a:t>
            </a:r>
            <a:r>
              <a:rPr lang="en-US" err="1"/>
              <a:t>dễ</a:t>
            </a:r>
            <a:r>
              <a:rPr lang="en-US"/>
              <a:t> </a:t>
            </a:r>
            <a:r>
              <a:rPr lang="en-US" err="1"/>
              <a:t>dàng</a:t>
            </a:r>
            <a:r>
              <a:rPr lang="en-US"/>
              <a:t> </a:t>
            </a:r>
            <a:r>
              <a:rPr lang="en-US" err="1"/>
              <a:t>sử</a:t>
            </a:r>
            <a:r>
              <a:rPr lang="en-US"/>
              <a:t> dụng </a:t>
            </a:r>
            <a:r>
              <a:rPr lang="en-US" err="1"/>
              <a:t>thì</a:t>
            </a:r>
            <a:r>
              <a:rPr lang="en-US"/>
              <a:t> </a:t>
            </a:r>
            <a:r>
              <a:rPr lang="en-US" err="1"/>
              <a:t>chúng</a:t>
            </a:r>
            <a:r>
              <a:rPr lang="en-US"/>
              <a:t> em dùng một công </a:t>
            </a:r>
            <a:r>
              <a:rPr lang="en-US" err="1"/>
              <a:t>cụ</a:t>
            </a:r>
            <a:r>
              <a:rPr lang="en-US"/>
              <a:t> trung gian để vận </a:t>
            </a:r>
            <a:r>
              <a:rPr lang="en-US" err="1"/>
              <a:t>chuyển</a:t>
            </a:r>
            <a:r>
              <a:rPr lang="en-US"/>
              <a:t> dữ liệu đó là Node-red</a:t>
            </a:r>
          </a:p>
          <a:p>
            <a:r>
              <a:rPr lang="en-US"/>
              <a:t>+Và </a:t>
            </a:r>
            <a:r>
              <a:rPr lang="en-US" err="1"/>
              <a:t>dữ</a:t>
            </a:r>
            <a:r>
              <a:rPr lang="en-US"/>
              <a:t> </a:t>
            </a:r>
            <a:r>
              <a:rPr lang="en-US" err="1"/>
              <a:t>liệu</a:t>
            </a:r>
            <a:r>
              <a:rPr lang="en-US"/>
              <a:t> </a:t>
            </a:r>
            <a:r>
              <a:rPr lang="en-US" err="1"/>
              <a:t>sẽ</a:t>
            </a:r>
            <a:r>
              <a:rPr lang="en-US"/>
              <a:t> đ</a:t>
            </a:r>
            <a:r>
              <a:rPr lang="vi-VN"/>
              <a:t>ư</a:t>
            </a:r>
            <a:r>
              <a:rPr lang="en-US"/>
              <a:t>ợc </a:t>
            </a:r>
            <a:r>
              <a:rPr lang="en-US" err="1"/>
              <a:t>hiển</a:t>
            </a:r>
            <a:r>
              <a:rPr lang="en-US"/>
              <a:t> thị ở dashboard của node red và app blynk ở điện thoại</a:t>
            </a:r>
          </a:p>
          <a:p>
            <a:endParaRPr lang="en-US"/>
          </a:p>
          <a:p>
            <a:r>
              <a:rPr lang="en-US"/>
              <a:t>Ng</a:t>
            </a:r>
            <a:r>
              <a:rPr lang="vi-VN"/>
              <a:t>ư</a:t>
            </a:r>
            <a:r>
              <a:rPr lang="en-US"/>
              <a:t>ời dùng có </a:t>
            </a:r>
            <a:r>
              <a:rPr lang="en-US" err="1"/>
              <a:t>thẻ</a:t>
            </a:r>
            <a:r>
              <a:rPr lang="en-US"/>
              <a:t> dùng </a:t>
            </a:r>
            <a:r>
              <a:rPr lang="en-US" err="1"/>
              <a:t>điện</a:t>
            </a:r>
            <a:r>
              <a:rPr lang="en-US"/>
              <a:t> </a:t>
            </a:r>
            <a:r>
              <a:rPr lang="en-US" err="1"/>
              <a:t>thoại</a:t>
            </a:r>
            <a:r>
              <a:rPr lang="en-US"/>
              <a:t> để điều khiển ng</a:t>
            </a:r>
            <a:r>
              <a:rPr lang="vi-VN"/>
              <a:t>ư</a:t>
            </a:r>
            <a:r>
              <a:rPr lang="en-US"/>
              <a:t>ợc </a:t>
            </a:r>
            <a:r>
              <a:rPr lang="en-US" err="1"/>
              <a:t>lại</a:t>
            </a:r>
            <a:r>
              <a:rPr lang="en-US"/>
              <a:t> các thiết bị </a:t>
            </a:r>
            <a:r>
              <a:rPr lang="en-US" err="1"/>
              <a:t>chấp</a:t>
            </a:r>
            <a:r>
              <a:rPr lang="en-US"/>
              <a:t> hành </a:t>
            </a:r>
            <a:r>
              <a:rPr lang="en-US" err="1"/>
              <a:t>phía</a:t>
            </a:r>
            <a:r>
              <a:rPr lang="en-US"/>
              <a:t> d</a:t>
            </a:r>
            <a:r>
              <a:rPr lang="vi-VN"/>
              <a:t>ư</a:t>
            </a:r>
            <a:r>
              <a:rPr lang="en-US" err="1"/>
              <a:t>ới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10</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Chi tiết về giải pháp</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43098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12</a:t>
            </a:fld>
            <a:endParaRPr lang="en-US" noProof="0"/>
          </a:p>
        </p:txBody>
      </p:sp>
    </p:spTree>
    <p:extLst>
      <p:ext uri="{BB962C8B-B14F-4D97-AF65-F5344CB8AC3E}">
        <p14:creationId xmlns:p14="http://schemas.microsoft.com/office/powerpoint/2010/main" val="160349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13</a:t>
            </a:fld>
            <a:endParaRPr lang="en-US" noProof="0"/>
          </a:p>
        </p:txBody>
      </p:sp>
    </p:spTree>
    <p:extLst>
      <p:ext uri="{BB962C8B-B14F-4D97-AF65-F5344CB8AC3E}">
        <p14:creationId xmlns:p14="http://schemas.microsoft.com/office/powerpoint/2010/main" val="3270345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Conversational Actions </a:t>
            </a:r>
            <a:r>
              <a:rPr lang="vi-VN" smtClean="0"/>
              <a:t>mở rộng chức năng của Google Assistant bằng cách cho phép bạn tạo trải nghiệm tùy chỉnh hoặc các cuộc trò chuyện, cho người dùng của Google Assistant. Trong một cuộc trò chuyện, hành động trò chuyện của bạn xử lý các yêu cầu từ trợ lý và trả lời phản hồi với các thành phần âm thanh và hình ảnh. Các hành động trò chuyện cũng có thể liên lạc với các dịch vụ web bên ngoài với webhooks để thêm logic trò chuyện hoặc kinh doanh trước khi trả lời phản hồi.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14</a:t>
            </a:fld>
            <a:endParaRPr lang="en-US" noProof="0"/>
          </a:p>
        </p:txBody>
      </p:sp>
    </p:spTree>
    <p:extLst>
      <p:ext uri="{BB962C8B-B14F-4D97-AF65-F5344CB8AC3E}">
        <p14:creationId xmlns:p14="http://schemas.microsoft.com/office/powerpoint/2010/main" val="2921038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thể dễ dàng phát triển phần mềm trong khi the things network là 1 cloud server dành riêng cho LoRa, nhóm dùng thêm một bên thứ 3 đó chính là Node-red</a:t>
            </a:r>
          </a:p>
          <a:p>
            <a:r>
              <a:rPr lang="en-US"/>
              <a:t>Là một công cụ lập trình kéo thả để kết nối các thiết bị phần cứng, api và các dịch vụ online service với nhau. Nó cung cấp một trình soạn thảo dựa trên trình duyệt giúp dễ dàng kết nối các luồng với nhau bằng cách sử dụng một loạt các Node trong bảng màu có thể đ</a:t>
            </a:r>
            <a:r>
              <a:rPr lang="vi-VN"/>
              <a:t>ư</a:t>
            </a:r>
            <a:r>
              <a:rPr lang="en-US"/>
              <a:t>ợc triển khai chỉ bằng một cú nhấp chuột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15</a:t>
            </a:fld>
            <a:endParaRPr lang="en-US" noProof="0"/>
          </a:p>
        </p:txBody>
      </p:sp>
    </p:spTree>
    <p:extLst>
      <p:ext uri="{BB962C8B-B14F-4D97-AF65-F5344CB8AC3E}">
        <p14:creationId xmlns:p14="http://schemas.microsoft.com/office/powerpoint/2010/main" val="39681568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16</a:t>
            </a:fld>
            <a:endParaRPr lang="en-US" noProof="0"/>
          </a:p>
        </p:txBody>
      </p:sp>
    </p:spTree>
    <p:extLst>
      <p:ext uri="{BB962C8B-B14F-4D97-AF65-F5344CB8AC3E}">
        <p14:creationId xmlns:p14="http://schemas.microsoft.com/office/powerpoint/2010/main" val="17359442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17</a:t>
            </a:fld>
            <a:endParaRPr lang="en-US" noProof="0"/>
          </a:p>
        </p:txBody>
      </p:sp>
    </p:spTree>
    <p:extLst>
      <p:ext uri="{BB962C8B-B14F-4D97-AF65-F5344CB8AC3E}">
        <p14:creationId xmlns:p14="http://schemas.microsoft.com/office/powerpoint/2010/main" val="8563719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Slave build gồm 2 module chính đó là module truyền thông LoRa RFM95 : dùng để truyền nhận dữ liệu bằng sóng LoRa</a:t>
            </a:r>
          </a:p>
          <a:p>
            <a:r>
              <a:rPr lang="en-US"/>
              <a:t>Bộ xử lý trung tâm là Arduino Uno R3 : dùng để đọc cảm biến và điều khiển các c</a:t>
            </a:r>
            <a:r>
              <a:rPr lang="vi-VN"/>
              <a:t>ơ</a:t>
            </a:r>
            <a:r>
              <a:rPr lang="en-US"/>
              <a:t> cấu chấp hành</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18</a:t>
            </a:fld>
            <a:endParaRPr lang="en-US" noProof="0"/>
          </a:p>
        </p:txBody>
      </p:sp>
    </p:spTree>
    <p:extLst>
      <p:ext uri="{BB962C8B-B14F-4D97-AF65-F5344CB8AC3E}">
        <p14:creationId xmlns:p14="http://schemas.microsoft.com/office/powerpoint/2010/main" val="22988859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Hiện tại nhóm làm 2 slave đó là pH và TDS</a:t>
            </a:r>
          </a:p>
          <a:p>
            <a:r>
              <a:rPr lang="en-US"/>
              <a:t>Vớ</a:t>
            </a:r>
            <a:r>
              <a:rPr lang="vi-VN"/>
              <a:t>i chức năng chính:</a:t>
            </a:r>
          </a:p>
          <a:p>
            <a:r>
              <a:rPr lang="vi-VN"/>
              <a:t>Ph:  </a:t>
            </a:r>
            <a:r>
              <a:rPr lang="en-US"/>
              <a:t>Giam sát và đ</a:t>
            </a:r>
            <a:r>
              <a:rPr lang="vi-VN"/>
              <a:t>ảm bảo chỉ số pH trong dung dịch, giám sát mực nước</a:t>
            </a:r>
            <a:r>
              <a:rPr lang="en-US"/>
              <a:t>,</a:t>
            </a:r>
            <a:endParaRPr lang="vi-VN"/>
          </a:p>
          <a:p>
            <a:r>
              <a:rPr lang="vi-VN"/>
              <a:t>TDS: Cân bằng chất dinh dưỡng trong bể chứa theo mức cài đặt ,giám sát nhiệt độ nước và điều khiển máy bơm</a:t>
            </a:r>
          </a:p>
          <a:p>
            <a:r>
              <a:rPr lang="vi-VN"/>
              <a:t>2 slave này truyền thông với gateway thông qua mạng LoRa</a:t>
            </a:r>
          </a:p>
          <a:p>
            <a:r>
              <a:rPr lang="en-US"/>
              <a:t>+Thiết bị vẫn hoạt động tốt dù có mất kết nối</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19</a:t>
            </a:fld>
            <a:endParaRPr lang="en-US" noProof="0"/>
          </a:p>
        </p:txBody>
      </p:sp>
    </p:spTree>
    <p:extLst>
      <p:ext uri="{BB962C8B-B14F-4D97-AF65-F5344CB8AC3E}">
        <p14:creationId xmlns:p14="http://schemas.microsoft.com/office/powerpoint/2010/main" val="379354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gồm 5 phần :</a:t>
            </a:r>
          </a:p>
          <a:p>
            <a:r>
              <a:rPr lang="en-US"/>
              <a:t>Phần 1:</a:t>
            </a:r>
          </a:p>
          <a:p>
            <a:r>
              <a:rPr lang="en-US"/>
              <a:t>Phần 2:</a:t>
            </a:r>
          </a:p>
          <a:p>
            <a:r>
              <a:rPr lang="en-US"/>
              <a:t>Phần 3:</a:t>
            </a:r>
          </a:p>
          <a:p>
            <a:r>
              <a:rPr lang="en-US"/>
              <a:t>Phần 4:</a:t>
            </a:r>
          </a:p>
          <a:p>
            <a:r>
              <a:rPr lang="en-US"/>
              <a:t>Phần 5:</a:t>
            </a:r>
          </a:p>
          <a:p>
            <a:r>
              <a:rPr lang="en-US"/>
              <a:t>Và cuối cùng là phần 6</a:t>
            </a:r>
            <a:endParaRPr lang="vi-VN"/>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a:p>
        </p:txBody>
      </p:sp>
    </p:spTree>
    <p:extLst>
      <p:ext uri="{BB962C8B-B14F-4D97-AF65-F5344CB8AC3E}">
        <p14:creationId xmlns:p14="http://schemas.microsoft.com/office/powerpoint/2010/main" val="89834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a:t>
            </a:r>
            <a:r>
              <a:rPr lang="en-US" err="1"/>
              <a:t>hình</a:t>
            </a:r>
            <a:r>
              <a:rPr lang="en-US"/>
              <a:t> ảnh thực tế nhóm </a:t>
            </a:r>
            <a:r>
              <a:rPr lang="en-US" err="1"/>
              <a:t>đã</a:t>
            </a:r>
            <a:r>
              <a:rPr lang="en-US"/>
              <a:t> thiết </a:t>
            </a:r>
            <a:r>
              <a:rPr lang="en-US" err="1"/>
              <a:t>kế</a:t>
            </a:r>
            <a:r>
              <a:rPr lang="en-US"/>
              <a:t>:</a:t>
            </a:r>
          </a:p>
          <a:p>
            <a:r>
              <a:rPr lang="en-US" err="1"/>
              <a:t>Ngoài</a:t>
            </a:r>
            <a:r>
              <a:rPr lang="en-US"/>
              <a:t> 2 module </a:t>
            </a:r>
            <a:r>
              <a:rPr lang="en-US" err="1"/>
              <a:t>xử</a:t>
            </a:r>
            <a:r>
              <a:rPr lang="en-US"/>
              <a:t> </a:t>
            </a:r>
            <a:r>
              <a:rPr lang="en-US" err="1"/>
              <a:t>lý</a:t>
            </a:r>
            <a:r>
              <a:rPr lang="en-US"/>
              <a:t> trung tâm, truyền thông để có thể đọc cảm biến và điều khiển các thiết bị </a:t>
            </a:r>
            <a:r>
              <a:rPr lang="en-US" err="1"/>
              <a:t>chấp</a:t>
            </a:r>
            <a:r>
              <a:rPr lang="en-US"/>
              <a:t> hành, nhóm </a:t>
            </a:r>
            <a:r>
              <a:rPr lang="en-US" err="1"/>
              <a:t>sử</a:t>
            </a:r>
            <a:r>
              <a:rPr lang="en-US"/>
              <a:t> dụng </a:t>
            </a:r>
            <a:r>
              <a:rPr lang="en-US" err="1"/>
              <a:t>thêm</a:t>
            </a:r>
            <a:r>
              <a:rPr lang="en-US"/>
              <a:t> một số module:</a:t>
            </a:r>
          </a:p>
          <a:p>
            <a:r>
              <a:rPr lang="en-US"/>
              <a:t>+</a:t>
            </a:r>
            <a:r>
              <a:rPr lang="en-US" err="1"/>
              <a:t>Đối</a:t>
            </a:r>
            <a:r>
              <a:rPr lang="en-US"/>
              <a:t> với pH: có Module L298 để điều khiển </a:t>
            </a:r>
            <a:r>
              <a:rPr lang="en-US" err="1"/>
              <a:t>động</a:t>
            </a:r>
            <a:r>
              <a:rPr lang="en-US"/>
              <a:t> c</a:t>
            </a:r>
            <a:r>
              <a:rPr lang="vi-VN"/>
              <a:t>ơ</a:t>
            </a:r>
            <a:r>
              <a:rPr lang="en-US"/>
              <a:t> b</a:t>
            </a:r>
            <a:r>
              <a:rPr lang="vi-VN"/>
              <a:t>ơ</a:t>
            </a:r>
            <a:r>
              <a:rPr lang="en-US"/>
              <a:t>m nhu động,module pH để đọc cảm biến Ph</a:t>
            </a:r>
          </a:p>
          <a:p>
            <a:r>
              <a:rPr lang="en-US"/>
              <a:t>+Đối với TDS cũng có 2 moduel 298 và module TDS dùng để đọc cảm biến TDS</a:t>
            </a:r>
          </a:p>
          <a:p>
            <a:r>
              <a:rPr lang="en-US"/>
              <a:t>+Module relay 4 </a:t>
            </a:r>
            <a:r>
              <a:rPr lang="en-US" err="1"/>
              <a:t>kênh</a:t>
            </a:r>
            <a:r>
              <a:rPr lang="en-US"/>
              <a:t> 12V: Dùng để điều khiển các c</a:t>
            </a:r>
            <a:r>
              <a:rPr lang="vi-VN"/>
              <a:t>ơ</a:t>
            </a:r>
            <a:r>
              <a:rPr lang="en-US"/>
              <a:t> cấu chấp hành thông qua các relay trung gian</a:t>
            </a:r>
            <a:endParaRPr lang="vi-VN"/>
          </a:p>
          <a:p>
            <a:r>
              <a:rPr lang="vi-VN"/>
              <a:t>+Module nguồn dùng để hạ áp 12V DC thành 5V cho arduino và 3V3 cho module LoRa</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20</a:t>
            </a:fld>
            <a:endParaRPr lang="en-US" noProof="0"/>
          </a:p>
        </p:txBody>
      </p:sp>
    </p:spTree>
    <p:extLst>
      <p:ext uri="{BB962C8B-B14F-4D97-AF65-F5344CB8AC3E}">
        <p14:creationId xmlns:p14="http://schemas.microsoft.com/office/powerpoint/2010/main" val="62867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thể đảm bảo hoạt động đ</a:t>
            </a:r>
            <a:r>
              <a:rPr lang="vi-VN"/>
              <a:t>ư</a:t>
            </a:r>
            <a:r>
              <a:rPr lang="en-US"/>
              <a:t>ợc tốt nhất thì nhóm để các relay trung gian vào tủ điện có kèm các đèn báo t</a:t>
            </a:r>
            <a:r>
              <a:rPr lang="vi-VN"/>
              <a:t>ư</a:t>
            </a:r>
            <a:r>
              <a:rPr lang="en-US"/>
              <a:t>ơng ứng vừa để trực quan hoá trạng thái các thiết bị, vừa đảm bảo tính thẩm mỹ cho khu v</a:t>
            </a:r>
            <a:r>
              <a:rPr lang="vi-VN"/>
              <a:t>ư</a:t>
            </a:r>
            <a:r>
              <a:rPr lang="en-US"/>
              <a:t>ờn, và an toàn.</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21</a:t>
            </a:fld>
            <a:endParaRPr lang="en-US" noProof="0"/>
          </a:p>
        </p:txBody>
      </p:sp>
    </p:spTree>
    <p:extLst>
      <p:ext uri="{BB962C8B-B14F-4D97-AF65-F5344CB8AC3E}">
        <p14:creationId xmlns:p14="http://schemas.microsoft.com/office/powerpoint/2010/main" val="8834470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Tất cả dữ liệu sẽ đ</a:t>
            </a:r>
            <a:r>
              <a:rPr lang="vi-VN"/>
              <a:t>ư</a:t>
            </a:r>
            <a:r>
              <a:rPr lang="en-US"/>
              <a:t>ợc slave đóng gói dữ liệu và gửi về gateway. Gateway nhận thông tin và đẩy về cloud the things network của LoRa</a:t>
            </a:r>
          </a:p>
          <a:p>
            <a:r>
              <a:rPr lang="en-US"/>
              <a:t>Dữ liệu sẽ đ</a:t>
            </a:r>
            <a:r>
              <a:rPr lang="vi-VN"/>
              <a:t>ư</a:t>
            </a:r>
            <a:r>
              <a:rPr lang="en-US"/>
              <a:t>ợc hiển thị tại đây.</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22</a:t>
            </a:fld>
            <a:endParaRPr lang="en-US" noProof="0"/>
          </a:p>
        </p:txBody>
      </p:sp>
    </p:spTree>
    <p:extLst>
      <p:ext uri="{BB962C8B-B14F-4D97-AF65-F5344CB8AC3E}">
        <p14:creationId xmlns:p14="http://schemas.microsoft.com/office/powerpoint/2010/main" val="19705324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phần thiết </a:t>
            </a:r>
            <a:r>
              <a:rPr lang="en-US" err="1"/>
              <a:t>kế</a:t>
            </a:r>
            <a:r>
              <a:rPr lang="en-US"/>
              <a:t> app </a:t>
            </a:r>
            <a:r>
              <a:rPr lang="en-US" err="1"/>
              <a:t>điện</a:t>
            </a:r>
            <a:r>
              <a:rPr lang="en-US"/>
              <a:t> </a:t>
            </a:r>
            <a:r>
              <a:rPr lang="en-US" err="1"/>
              <a:t>thoại</a:t>
            </a:r>
            <a:r>
              <a:rPr lang="en-US"/>
              <a:t> của nhóm</a:t>
            </a:r>
          </a:p>
          <a:p>
            <a:r>
              <a:rPr lang="en-US"/>
              <a:t>Khi </a:t>
            </a:r>
            <a:r>
              <a:rPr lang="en-US" err="1"/>
              <a:t>dữ</a:t>
            </a:r>
            <a:r>
              <a:rPr lang="en-US"/>
              <a:t> </a:t>
            </a:r>
            <a:r>
              <a:rPr lang="en-US" err="1"/>
              <a:t>liệu</a:t>
            </a:r>
            <a:r>
              <a:rPr lang="en-US"/>
              <a:t> đ</a:t>
            </a:r>
            <a:r>
              <a:rPr lang="vi-VN"/>
              <a:t>ư</a:t>
            </a:r>
            <a:r>
              <a:rPr lang="en-US"/>
              <a:t>ợc </a:t>
            </a:r>
            <a:r>
              <a:rPr lang="en-US" err="1"/>
              <a:t>gửi</a:t>
            </a:r>
            <a:r>
              <a:rPr lang="en-US"/>
              <a:t> </a:t>
            </a:r>
            <a:r>
              <a:rPr lang="en-US" err="1"/>
              <a:t>lên</a:t>
            </a:r>
            <a:r>
              <a:rPr lang="en-US"/>
              <a:t> </a:t>
            </a:r>
            <a:r>
              <a:rPr lang="en-US" err="1"/>
              <a:t>thì</a:t>
            </a:r>
            <a:r>
              <a:rPr lang="en-US"/>
              <a:t> </a:t>
            </a:r>
          </a:p>
          <a:p>
            <a:r>
              <a:rPr lang="en-US"/>
              <a:t>+app </a:t>
            </a:r>
            <a:r>
              <a:rPr lang="en-US" err="1"/>
              <a:t>sẽ</a:t>
            </a:r>
            <a:r>
              <a:rPr lang="en-US"/>
              <a:t> </a:t>
            </a:r>
            <a:r>
              <a:rPr lang="en-US" err="1"/>
              <a:t>hiển</a:t>
            </a:r>
            <a:r>
              <a:rPr lang="en-US"/>
              <a:t> thị </a:t>
            </a:r>
            <a:r>
              <a:rPr lang="en-US" err="1"/>
              <a:t>tất</a:t>
            </a:r>
            <a:r>
              <a:rPr lang="en-US"/>
              <a:t> </a:t>
            </a:r>
            <a:r>
              <a:rPr lang="en-US" err="1"/>
              <a:t>cả</a:t>
            </a:r>
            <a:r>
              <a:rPr lang="en-US"/>
              <a:t> các thông số : Ph, TDS, </a:t>
            </a:r>
            <a:r>
              <a:rPr lang="en-US" err="1"/>
              <a:t>nhiệt</a:t>
            </a:r>
            <a:r>
              <a:rPr lang="en-US"/>
              <a:t> độ, </a:t>
            </a:r>
            <a:r>
              <a:rPr lang="en-US" err="1"/>
              <a:t>mực</a:t>
            </a:r>
            <a:r>
              <a:rPr lang="en-US"/>
              <a:t> n</a:t>
            </a:r>
            <a:r>
              <a:rPr lang="vi-VN"/>
              <a:t>ư</a:t>
            </a:r>
            <a:r>
              <a:rPr lang="en-US"/>
              <a:t>ớc, </a:t>
            </a:r>
            <a:r>
              <a:rPr lang="en-US" err="1"/>
              <a:t>trạng</a:t>
            </a:r>
            <a:r>
              <a:rPr lang="en-US"/>
              <a:t> </a:t>
            </a:r>
            <a:r>
              <a:rPr lang="en-US" err="1"/>
              <a:t>thái</a:t>
            </a:r>
            <a:r>
              <a:rPr lang="en-US"/>
              <a:t> của các c</a:t>
            </a:r>
            <a:r>
              <a:rPr lang="vi-VN"/>
              <a:t>ơ</a:t>
            </a:r>
            <a:r>
              <a:rPr lang="en-US"/>
              <a:t> </a:t>
            </a:r>
            <a:r>
              <a:rPr lang="en-US" err="1"/>
              <a:t>cấu</a:t>
            </a:r>
            <a:r>
              <a:rPr lang="en-US"/>
              <a:t> </a:t>
            </a:r>
            <a:r>
              <a:rPr lang="en-US" err="1"/>
              <a:t>chấp</a:t>
            </a:r>
            <a:r>
              <a:rPr lang="en-US"/>
              <a:t> hành. </a:t>
            </a:r>
            <a:r>
              <a:rPr lang="en-US" err="1"/>
              <a:t>Kèm</a:t>
            </a:r>
            <a:r>
              <a:rPr lang="en-US"/>
              <a:t> </a:t>
            </a:r>
            <a:r>
              <a:rPr lang="en-US" err="1"/>
              <a:t>theo</a:t>
            </a:r>
            <a:r>
              <a:rPr lang="en-US"/>
              <a:t> đó là </a:t>
            </a:r>
            <a:r>
              <a:rPr lang="en-US" err="1"/>
              <a:t>biểu</a:t>
            </a:r>
            <a:r>
              <a:rPr lang="en-US"/>
              <a:t> </a:t>
            </a:r>
            <a:r>
              <a:rPr lang="en-US" err="1"/>
              <a:t>đồ</a:t>
            </a:r>
            <a:r>
              <a:rPr lang="en-US"/>
              <a:t> cho thấy </a:t>
            </a:r>
            <a:r>
              <a:rPr lang="en-US" err="1"/>
              <a:t>sự</a:t>
            </a:r>
            <a:r>
              <a:rPr lang="en-US"/>
              <a:t> </a:t>
            </a:r>
            <a:r>
              <a:rPr lang="en-US" err="1"/>
              <a:t>thay</a:t>
            </a:r>
            <a:r>
              <a:rPr lang="en-US"/>
              <a:t> </a:t>
            </a:r>
            <a:r>
              <a:rPr lang="en-US" err="1"/>
              <a:t>đổi</a:t>
            </a:r>
            <a:r>
              <a:rPr lang="en-US"/>
              <a:t> </a:t>
            </a:r>
            <a:r>
              <a:rPr lang="en-US" err="1"/>
              <a:t>nồng</a:t>
            </a:r>
            <a:r>
              <a:rPr lang="en-US"/>
              <a:t> độ pH và TDS có trong dung dịch </a:t>
            </a:r>
            <a:r>
              <a:rPr lang="en-US" err="1"/>
              <a:t>theo</a:t>
            </a:r>
            <a:r>
              <a:rPr lang="en-US"/>
              <a:t> thời gian</a:t>
            </a:r>
          </a:p>
          <a:p>
            <a:r>
              <a:rPr lang="en-US"/>
              <a:t>+Thiết bị </a:t>
            </a:r>
            <a:r>
              <a:rPr lang="en-US" err="1"/>
              <a:t>mới</a:t>
            </a:r>
            <a:r>
              <a:rPr lang="en-US"/>
              <a:t> </a:t>
            </a:r>
            <a:r>
              <a:rPr lang="en-US" err="1"/>
              <a:t>mua</a:t>
            </a:r>
            <a:r>
              <a:rPr lang="en-US"/>
              <a:t> về </a:t>
            </a:r>
            <a:r>
              <a:rPr lang="en-US" err="1"/>
              <a:t>sẽ</a:t>
            </a:r>
            <a:r>
              <a:rPr lang="en-US"/>
              <a:t> đ</a:t>
            </a:r>
            <a:r>
              <a:rPr lang="vi-VN"/>
              <a:t>ư</a:t>
            </a:r>
            <a:r>
              <a:rPr lang="en-US" err="1"/>
              <a:t>ơc</a:t>
            </a:r>
            <a:r>
              <a:rPr lang="en-US"/>
              <a:t> </a:t>
            </a:r>
            <a:r>
              <a:rPr lang="en-US" err="1"/>
              <a:t>chạy</a:t>
            </a:r>
            <a:r>
              <a:rPr lang="en-US"/>
              <a:t> </a:t>
            </a:r>
            <a:r>
              <a:rPr lang="en-US" err="1"/>
              <a:t>tự</a:t>
            </a:r>
            <a:r>
              <a:rPr lang="en-US"/>
              <a:t> </a:t>
            </a:r>
            <a:r>
              <a:rPr lang="en-US" err="1"/>
              <a:t>động</a:t>
            </a:r>
            <a:r>
              <a:rPr lang="en-US"/>
              <a:t> </a:t>
            </a:r>
            <a:r>
              <a:rPr lang="en-US" err="1"/>
              <a:t>theo</a:t>
            </a:r>
            <a:r>
              <a:rPr lang="en-US"/>
              <a:t> </a:t>
            </a:r>
            <a:r>
              <a:rPr lang="en-US" err="1"/>
              <a:t>mặc</a:t>
            </a:r>
            <a:r>
              <a:rPr lang="en-US"/>
              <a:t> định </a:t>
            </a:r>
            <a:r>
              <a:rPr lang="en-US" err="1"/>
              <a:t>đã</a:t>
            </a:r>
            <a:r>
              <a:rPr lang="en-US"/>
              <a:t> </a:t>
            </a:r>
            <a:r>
              <a:rPr lang="en-US" err="1"/>
              <a:t>cài</a:t>
            </a:r>
            <a:r>
              <a:rPr lang="en-US"/>
              <a:t> đặt tr</a:t>
            </a:r>
            <a:r>
              <a:rPr lang="vi-VN"/>
              <a:t>ư</a:t>
            </a:r>
            <a:r>
              <a:rPr lang="en-US"/>
              <a:t>ớc, nh</a:t>
            </a:r>
            <a:r>
              <a:rPr lang="vi-VN"/>
              <a:t>ư</a:t>
            </a:r>
            <a:r>
              <a:rPr lang="en-US"/>
              <a:t>ng </a:t>
            </a:r>
            <a:r>
              <a:rPr lang="en-US" err="1"/>
              <a:t>nếu</a:t>
            </a:r>
            <a:r>
              <a:rPr lang="en-US"/>
              <a:t> ng</a:t>
            </a:r>
            <a:r>
              <a:rPr lang="vi-VN"/>
              <a:t>ư</a:t>
            </a:r>
            <a:r>
              <a:rPr lang="en-US"/>
              <a:t>ời dùng </a:t>
            </a:r>
            <a:r>
              <a:rPr lang="en-US" err="1"/>
              <a:t>muốn</a:t>
            </a:r>
            <a:r>
              <a:rPr lang="en-US"/>
              <a:t> </a:t>
            </a:r>
            <a:r>
              <a:rPr lang="en-US" err="1"/>
              <a:t>thay</a:t>
            </a:r>
            <a:r>
              <a:rPr lang="en-US"/>
              <a:t> </a:t>
            </a:r>
            <a:r>
              <a:rPr lang="en-US" err="1"/>
              <a:t>đổi</a:t>
            </a:r>
            <a:r>
              <a:rPr lang="en-US"/>
              <a:t> các </a:t>
            </a:r>
            <a:r>
              <a:rPr lang="en-US" err="1"/>
              <a:t>chỉ</a:t>
            </a:r>
            <a:r>
              <a:rPr lang="en-US"/>
              <a:t> số </a:t>
            </a:r>
            <a:r>
              <a:rPr lang="en-US" err="1"/>
              <a:t>thì</a:t>
            </a:r>
            <a:r>
              <a:rPr lang="en-US"/>
              <a:t> có thể set thông qua </a:t>
            </a:r>
            <a:r>
              <a:rPr lang="en-US" err="1"/>
              <a:t>màn</a:t>
            </a:r>
            <a:r>
              <a:rPr lang="en-US"/>
              <a:t> </a:t>
            </a:r>
            <a:r>
              <a:rPr lang="en-US" err="1"/>
              <a:t>hình</a:t>
            </a:r>
            <a:r>
              <a:rPr lang="en-US"/>
              <a:t> </a:t>
            </a:r>
            <a:r>
              <a:rPr lang="en-US" err="1"/>
              <a:t>cài</a:t>
            </a:r>
            <a:r>
              <a:rPr lang="en-US"/>
              <a:t> đặt</a:t>
            </a:r>
          </a:p>
          <a:p>
            <a:r>
              <a:rPr lang="en-US"/>
              <a:t>+ Ng</a:t>
            </a:r>
            <a:r>
              <a:rPr lang="vi-VN"/>
              <a:t>ư</a:t>
            </a:r>
            <a:r>
              <a:rPr lang="en-US"/>
              <a:t>ời dùng có thể điều khiển </a:t>
            </a:r>
            <a:r>
              <a:rPr lang="en-US" err="1"/>
              <a:t>theo</a:t>
            </a:r>
            <a:r>
              <a:rPr lang="en-US"/>
              <a:t> ý </a:t>
            </a:r>
            <a:r>
              <a:rPr lang="en-US" err="1"/>
              <a:t>muốn</a:t>
            </a:r>
            <a:r>
              <a:rPr lang="en-US"/>
              <a:t> của </a:t>
            </a:r>
            <a:r>
              <a:rPr lang="en-US" err="1"/>
              <a:t>mình</a:t>
            </a:r>
            <a:r>
              <a:rPr lang="en-US"/>
              <a:t> thông qua </a:t>
            </a:r>
            <a:r>
              <a:rPr lang="en-US" err="1"/>
              <a:t>màn</a:t>
            </a:r>
            <a:r>
              <a:rPr lang="en-US"/>
              <a:t> </a:t>
            </a:r>
            <a:r>
              <a:rPr lang="en-US" err="1"/>
              <a:t>hình</a:t>
            </a:r>
            <a:r>
              <a:rPr lang="en-US"/>
              <a:t> điều khiển</a:t>
            </a:r>
          </a:p>
          <a:p>
            <a:r>
              <a:rPr lang="en-US"/>
              <a:t>+ </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23</a:t>
            </a:fld>
            <a:endParaRPr lang="en-US" noProof="0"/>
          </a:p>
        </p:txBody>
      </p:sp>
    </p:spTree>
    <p:extLst>
      <p:ext uri="{BB962C8B-B14F-4D97-AF65-F5344CB8AC3E}">
        <p14:creationId xmlns:p14="http://schemas.microsoft.com/office/powerpoint/2010/main" val="3279950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phần thiết </a:t>
            </a:r>
            <a:r>
              <a:rPr lang="en-US" err="1"/>
              <a:t>kế</a:t>
            </a:r>
            <a:r>
              <a:rPr lang="en-US"/>
              <a:t> app </a:t>
            </a:r>
            <a:r>
              <a:rPr lang="en-US" err="1"/>
              <a:t>điện</a:t>
            </a:r>
            <a:r>
              <a:rPr lang="en-US"/>
              <a:t> </a:t>
            </a:r>
            <a:r>
              <a:rPr lang="en-US" err="1"/>
              <a:t>thoại</a:t>
            </a:r>
            <a:r>
              <a:rPr lang="en-US"/>
              <a:t> của nhóm</a:t>
            </a:r>
          </a:p>
          <a:p>
            <a:r>
              <a:rPr lang="en-US"/>
              <a:t>Khi </a:t>
            </a:r>
            <a:r>
              <a:rPr lang="en-US" err="1"/>
              <a:t>dữ</a:t>
            </a:r>
            <a:r>
              <a:rPr lang="en-US"/>
              <a:t> </a:t>
            </a:r>
            <a:r>
              <a:rPr lang="en-US" err="1"/>
              <a:t>liệu</a:t>
            </a:r>
            <a:r>
              <a:rPr lang="en-US"/>
              <a:t> đ</a:t>
            </a:r>
            <a:r>
              <a:rPr lang="vi-VN"/>
              <a:t>ư</a:t>
            </a:r>
            <a:r>
              <a:rPr lang="en-US"/>
              <a:t>ợc </a:t>
            </a:r>
            <a:r>
              <a:rPr lang="en-US" err="1"/>
              <a:t>gửi</a:t>
            </a:r>
            <a:r>
              <a:rPr lang="en-US"/>
              <a:t> </a:t>
            </a:r>
            <a:r>
              <a:rPr lang="en-US" err="1"/>
              <a:t>lên</a:t>
            </a:r>
            <a:r>
              <a:rPr lang="en-US"/>
              <a:t> </a:t>
            </a:r>
            <a:r>
              <a:rPr lang="en-US" err="1"/>
              <a:t>thì</a:t>
            </a:r>
            <a:r>
              <a:rPr lang="en-US"/>
              <a:t> </a:t>
            </a:r>
          </a:p>
          <a:p>
            <a:r>
              <a:rPr lang="en-US"/>
              <a:t>+app </a:t>
            </a:r>
            <a:r>
              <a:rPr lang="en-US" err="1"/>
              <a:t>sẽ</a:t>
            </a:r>
            <a:r>
              <a:rPr lang="en-US"/>
              <a:t> </a:t>
            </a:r>
            <a:r>
              <a:rPr lang="en-US" err="1"/>
              <a:t>hiển</a:t>
            </a:r>
            <a:r>
              <a:rPr lang="en-US"/>
              <a:t> thị </a:t>
            </a:r>
            <a:r>
              <a:rPr lang="en-US" err="1"/>
              <a:t>tất</a:t>
            </a:r>
            <a:r>
              <a:rPr lang="en-US"/>
              <a:t> </a:t>
            </a:r>
            <a:r>
              <a:rPr lang="en-US" err="1"/>
              <a:t>cả</a:t>
            </a:r>
            <a:r>
              <a:rPr lang="en-US"/>
              <a:t> các thông số : Ph, TDS, </a:t>
            </a:r>
            <a:r>
              <a:rPr lang="en-US" err="1"/>
              <a:t>nhiệt</a:t>
            </a:r>
            <a:r>
              <a:rPr lang="en-US"/>
              <a:t> độ, </a:t>
            </a:r>
            <a:r>
              <a:rPr lang="en-US" err="1"/>
              <a:t>mực</a:t>
            </a:r>
            <a:r>
              <a:rPr lang="en-US"/>
              <a:t> n</a:t>
            </a:r>
            <a:r>
              <a:rPr lang="vi-VN"/>
              <a:t>ư</a:t>
            </a:r>
            <a:r>
              <a:rPr lang="en-US"/>
              <a:t>ớc, </a:t>
            </a:r>
            <a:r>
              <a:rPr lang="en-US" err="1"/>
              <a:t>trạng</a:t>
            </a:r>
            <a:r>
              <a:rPr lang="en-US"/>
              <a:t> </a:t>
            </a:r>
            <a:r>
              <a:rPr lang="en-US" err="1"/>
              <a:t>thái</a:t>
            </a:r>
            <a:r>
              <a:rPr lang="en-US"/>
              <a:t> của các c</a:t>
            </a:r>
            <a:r>
              <a:rPr lang="vi-VN"/>
              <a:t>ơ</a:t>
            </a:r>
            <a:r>
              <a:rPr lang="en-US"/>
              <a:t> </a:t>
            </a:r>
            <a:r>
              <a:rPr lang="en-US" err="1"/>
              <a:t>cấu</a:t>
            </a:r>
            <a:r>
              <a:rPr lang="en-US"/>
              <a:t> </a:t>
            </a:r>
            <a:r>
              <a:rPr lang="en-US" err="1"/>
              <a:t>chấp</a:t>
            </a:r>
            <a:r>
              <a:rPr lang="en-US"/>
              <a:t> hành. </a:t>
            </a:r>
            <a:r>
              <a:rPr lang="en-US" err="1"/>
              <a:t>Kèm</a:t>
            </a:r>
            <a:r>
              <a:rPr lang="en-US"/>
              <a:t> </a:t>
            </a:r>
            <a:r>
              <a:rPr lang="en-US" err="1"/>
              <a:t>theo</a:t>
            </a:r>
            <a:r>
              <a:rPr lang="en-US"/>
              <a:t> đó là </a:t>
            </a:r>
            <a:r>
              <a:rPr lang="en-US" err="1"/>
              <a:t>biểu</a:t>
            </a:r>
            <a:r>
              <a:rPr lang="en-US"/>
              <a:t> </a:t>
            </a:r>
            <a:r>
              <a:rPr lang="en-US" err="1"/>
              <a:t>đồ</a:t>
            </a:r>
            <a:r>
              <a:rPr lang="en-US"/>
              <a:t> cho thấy </a:t>
            </a:r>
            <a:r>
              <a:rPr lang="en-US" err="1"/>
              <a:t>sự</a:t>
            </a:r>
            <a:r>
              <a:rPr lang="en-US"/>
              <a:t> </a:t>
            </a:r>
            <a:r>
              <a:rPr lang="en-US" err="1"/>
              <a:t>thay</a:t>
            </a:r>
            <a:r>
              <a:rPr lang="en-US"/>
              <a:t> </a:t>
            </a:r>
            <a:r>
              <a:rPr lang="en-US" err="1"/>
              <a:t>đổi</a:t>
            </a:r>
            <a:r>
              <a:rPr lang="en-US"/>
              <a:t> </a:t>
            </a:r>
            <a:r>
              <a:rPr lang="en-US" err="1"/>
              <a:t>nồng</a:t>
            </a:r>
            <a:r>
              <a:rPr lang="en-US"/>
              <a:t> độ pH và TDS có trong dung dịch </a:t>
            </a:r>
            <a:r>
              <a:rPr lang="en-US" err="1"/>
              <a:t>theo</a:t>
            </a:r>
            <a:r>
              <a:rPr lang="en-US"/>
              <a:t> thời gian</a:t>
            </a:r>
          </a:p>
          <a:p>
            <a:r>
              <a:rPr lang="en-US"/>
              <a:t>+Thiết bị </a:t>
            </a:r>
            <a:r>
              <a:rPr lang="en-US" err="1"/>
              <a:t>mới</a:t>
            </a:r>
            <a:r>
              <a:rPr lang="en-US"/>
              <a:t> </a:t>
            </a:r>
            <a:r>
              <a:rPr lang="en-US" err="1"/>
              <a:t>mua</a:t>
            </a:r>
            <a:r>
              <a:rPr lang="en-US"/>
              <a:t> về </a:t>
            </a:r>
            <a:r>
              <a:rPr lang="en-US" err="1"/>
              <a:t>sẽ</a:t>
            </a:r>
            <a:r>
              <a:rPr lang="en-US"/>
              <a:t> đ</a:t>
            </a:r>
            <a:r>
              <a:rPr lang="vi-VN"/>
              <a:t>ư</a:t>
            </a:r>
            <a:r>
              <a:rPr lang="en-US" err="1"/>
              <a:t>ơc</a:t>
            </a:r>
            <a:r>
              <a:rPr lang="en-US"/>
              <a:t> </a:t>
            </a:r>
            <a:r>
              <a:rPr lang="en-US" err="1"/>
              <a:t>chạy</a:t>
            </a:r>
            <a:r>
              <a:rPr lang="en-US"/>
              <a:t> </a:t>
            </a:r>
            <a:r>
              <a:rPr lang="en-US" err="1"/>
              <a:t>tự</a:t>
            </a:r>
            <a:r>
              <a:rPr lang="en-US"/>
              <a:t> </a:t>
            </a:r>
            <a:r>
              <a:rPr lang="en-US" err="1"/>
              <a:t>động</a:t>
            </a:r>
            <a:r>
              <a:rPr lang="en-US"/>
              <a:t> </a:t>
            </a:r>
            <a:r>
              <a:rPr lang="en-US" err="1"/>
              <a:t>theo</a:t>
            </a:r>
            <a:r>
              <a:rPr lang="en-US"/>
              <a:t> </a:t>
            </a:r>
            <a:r>
              <a:rPr lang="en-US" err="1"/>
              <a:t>mặc</a:t>
            </a:r>
            <a:r>
              <a:rPr lang="en-US"/>
              <a:t> định </a:t>
            </a:r>
            <a:r>
              <a:rPr lang="en-US" err="1"/>
              <a:t>đã</a:t>
            </a:r>
            <a:r>
              <a:rPr lang="en-US"/>
              <a:t> </a:t>
            </a:r>
            <a:r>
              <a:rPr lang="en-US" err="1"/>
              <a:t>cài</a:t>
            </a:r>
            <a:r>
              <a:rPr lang="en-US"/>
              <a:t> đặt tr</a:t>
            </a:r>
            <a:r>
              <a:rPr lang="vi-VN"/>
              <a:t>ư</a:t>
            </a:r>
            <a:r>
              <a:rPr lang="en-US"/>
              <a:t>ớc, nh</a:t>
            </a:r>
            <a:r>
              <a:rPr lang="vi-VN"/>
              <a:t>ư</a:t>
            </a:r>
            <a:r>
              <a:rPr lang="en-US"/>
              <a:t>ng </a:t>
            </a:r>
            <a:r>
              <a:rPr lang="en-US" err="1"/>
              <a:t>nếu</a:t>
            </a:r>
            <a:r>
              <a:rPr lang="en-US"/>
              <a:t> ng</a:t>
            </a:r>
            <a:r>
              <a:rPr lang="vi-VN"/>
              <a:t>ư</a:t>
            </a:r>
            <a:r>
              <a:rPr lang="en-US"/>
              <a:t>ời dùng </a:t>
            </a:r>
            <a:r>
              <a:rPr lang="en-US" err="1"/>
              <a:t>muốn</a:t>
            </a:r>
            <a:r>
              <a:rPr lang="en-US"/>
              <a:t> </a:t>
            </a:r>
            <a:r>
              <a:rPr lang="en-US" err="1"/>
              <a:t>thay</a:t>
            </a:r>
            <a:r>
              <a:rPr lang="en-US"/>
              <a:t> </a:t>
            </a:r>
            <a:r>
              <a:rPr lang="en-US" err="1"/>
              <a:t>đổi</a:t>
            </a:r>
            <a:r>
              <a:rPr lang="en-US"/>
              <a:t> các </a:t>
            </a:r>
            <a:r>
              <a:rPr lang="en-US" err="1"/>
              <a:t>chỉ</a:t>
            </a:r>
            <a:r>
              <a:rPr lang="en-US"/>
              <a:t> số </a:t>
            </a:r>
            <a:r>
              <a:rPr lang="en-US" err="1"/>
              <a:t>thì</a:t>
            </a:r>
            <a:r>
              <a:rPr lang="en-US"/>
              <a:t> có thể set thông qua </a:t>
            </a:r>
            <a:r>
              <a:rPr lang="en-US" err="1"/>
              <a:t>màn</a:t>
            </a:r>
            <a:r>
              <a:rPr lang="en-US"/>
              <a:t> </a:t>
            </a:r>
            <a:r>
              <a:rPr lang="en-US" err="1"/>
              <a:t>hình</a:t>
            </a:r>
            <a:r>
              <a:rPr lang="en-US"/>
              <a:t> </a:t>
            </a:r>
            <a:r>
              <a:rPr lang="en-US" err="1"/>
              <a:t>cài</a:t>
            </a:r>
            <a:r>
              <a:rPr lang="en-US"/>
              <a:t> đặt</a:t>
            </a:r>
          </a:p>
          <a:p>
            <a:r>
              <a:rPr lang="en-US"/>
              <a:t>+ Ng</a:t>
            </a:r>
            <a:r>
              <a:rPr lang="vi-VN"/>
              <a:t>ư</a:t>
            </a:r>
            <a:r>
              <a:rPr lang="en-US"/>
              <a:t>ời dùng có thể điều khiển </a:t>
            </a:r>
            <a:r>
              <a:rPr lang="en-US" err="1"/>
              <a:t>theo</a:t>
            </a:r>
            <a:r>
              <a:rPr lang="en-US"/>
              <a:t> ý </a:t>
            </a:r>
            <a:r>
              <a:rPr lang="en-US" err="1"/>
              <a:t>muốn</a:t>
            </a:r>
            <a:r>
              <a:rPr lang="en-US"/>
              <a:t> của </a:t>
            </a:r>
            <a:r>
              <a:rPr lang="en-US" err="1"/>
              <a:t>mình</a:t>
            </a:r>
            <a:r>
              <a:rPr lang="en-US"/>
              <a:t> thông qua </a:t>
            </a:r>
            <a:r>
              <a:rPr lang="en-US" err="1"/>
              <a:t>màn</a:t>
            </a:r>
            <a:r>
              <a:rPr lang="en-US"/>
              <a:t> </a:t>
            </a:r>
            <a:r>
              <a:rPr lang="en-US" err="1"/>
              <a:t>hình</a:t>
            </a:r>
            <a:r>
              <a:rPr lang="en-US"/>
              <a:t> điều khiển</a:t>
            </a:r>
          </a:p>
          <a:p>
            <a:r>
              <a:rPr lang="en-US"/>
              <a:t>+ </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24</a:t>
            </a:fld>
            <a:endParaRPr lang="en-US" noProof="0"/>
          </a:p>
        </p:txBody>
      </p:sp>
    </p:spTree>
    <p:extLst>
      <p:ext uri="{BB962C8B-B14F-4D97-AF65-F5344CB8AC3E}">
        <p14:creationId xmlns:p14="http://schemas.microsoft.com/office/powerpoint/2010/main" val="24500781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25</a:t>
            </a:fld>
            <a:endParaRPr lang="zh-CN" altLang="en-US"/>
          </a:p>
        </p:txBody>
      </p:sp>
    </p:spTree>
    <p:extLst>
      <p:ext uri="{BB962C8B-B14F-4D97-AF65-F5344CB8AC3E}">
        <p14:creationId xmlns:p14="http://schemas.microsoft.com/office/powerpoint/2010/main" val="15313084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26</a:t>
            </a:fld>
            <a:endParaRPr lang="en-US" noProof="0"/>
          </a:p>
        </p:txBody>
      </p:sp>
    </p:spTree>
    <p:extLst>
      <p:ext uri="{BB962C8B-B14F-4D97-AF65-F5344CB8AC3E}">
        <p14:creationId xmlns:p14="http://schemas.microsoft.com/office/powerpoint/2010/main" val="35697715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27</a:t>
            </a:fld>
            <a:endParaRPr lang="en-US" noProof="0"/>
          </a:p>
        </p:txBody>
      </p:sp>
    </p:spTree>
    <p:extLst>
      <p:ext uri="{BB962C8B-B14F-4D97-AF65-F5344CB8AC3E}">
        <p14:creationId xmlns:p14="http://schemas.microsoft.com/office/powerpoint/2010/main" val="15919318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28</a:t>
            </a:fld>
            <a:endParaRPr lang="en-US" noProof="0"/>
          </a:p>
        </p:txBody>
      </p:sp>
    </p:spTree>
    <p:extLst>
      <p:ext uri="{BB962C8B-B14F-4D97-AF65-F5344CB8AC3E}">
        <p14:creationId xmlns:p14="http://schemas.microsoft.com/office/powerpoint/2010/main" val="522443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đánh giá đ</a:t>
            </a:r>
            <a:r>
              <a:rPr lang="vi-VN"/>
              <a:t>ư</a:t>
            </a:r>
            <a:r>
              <a:rPr lang="en-US"/>
              <a:t>ợc thiết bị, nhóm đã thực hiện gieo trồng khi ch</a:t>
            </a:r>
            <a:r>
              <a:rPr lang="vi-VN"/>
              <a:t>ư</a:t>
            </a:r>
            <a:r>
              <a:rPr lang="en-US"/>
              <a:t>a có thiết bị, đến lúc có thiết bị, rồi sau đó so sánh 2 quá trình với nha.</a:t>
            </a:r>
          </a:p>
          <a:p>
            <a:r>
              <a:rPr lang="en-US"/>
              <a:t>Qua quá trình hoạt động h</a:t>
            </a:r>
            <a:r>
              <a:rPr lang="vi-VN"/>
              <a:t>ơ</a:t>
            </a:r>
            <a:r>
              <a:rPr lang="en-US"/>
              <a:t>n 1 tháng thiết bị hoạt động tốt , ổn định</a:t>
            </a:r>
          </a:p>
          <a:p>
            <a:r>
              <a:rPr lang="en-US"/>
              <a:t>Cây phát triển tốt, thời gian sinh tr</a:t>
            </a:r>
            <a:r>
              <a:rPr lang="vi-VN"/>
              <a:t>ư</a:t>
            </a:r>
            <a:r>
              <a:rPr lang="en-US"/>
              <a:t>ởng giảm từ 40 ngày, chuyển xuống còn 30 ngày so với tr</a:t>
            </a:r>
            <a:r>
              <a:rPr lang="vi-VN"/>
              <a:t>ư</a:t>
            </a:r>
            <a:r>
              <a:rPr lang="en-US"/>
              <a:t>ớc đây</a:t>
            </a:r>
          </a:p>
          <a:p>
            <a:endParaRPr lang="en-US"/>
          </a:p>
          <a:p>
            <a:r>
              <a:rPr lang="en-US"/>
              <a:t>Nếu triển hệ thống này cho farm của mình thì chủ trang trại sẽ giảm đ</a:t>
            </a:r>
            <a:r>
              <a:rPr lang="vi-VN"/>
              <a:t>ư</a:t>
            </a:r>
            <a:r>
              <a:rPr lang="en-US"/>
              <a:t>ợc một khoảng thời gian quý báu, </a:t>
            </a:r>
          </a:p>
          <a:p>
            <a:r>
              <a:rPr lang="en-US"/>
              <a:t>Nếu farm đó rộng lớn thì sẽ giảm bớt đ</a:t>
            </a:r>
            <a:r>
              <a:rPr lang="vi-VN"/>
              <a:t>ư</a:t>
            </a:r>
            <a:r>
              <a:rPr lang="en-US"/>
              <a:t>ợc số l</a:t>
            </a:r>
            <a:r>
              <a:rPr lang="vi-VN"/>
              <a:t>ư</a:t>
            </a:r>
            <a:r>
              <a:rPr lang="en-US"/>
              <a:t>ợng công nhân chăm sóc cho toàn bộ hệ thống</a:t>
            </a:r>
          </a:p>
          <a:p>
            <a:r>
              <a:rPr lang="en-US"/>
              <a:t>Giam sát và điều khiển mọi lúc mọi n</a:t>
            </a:r>
            <a:r>
              <a:rPr lang="vi-VN"/>
              <a:t>ơ</a:t>
            </a:r>
            <a:r>
              <a:rPr lang="en-US"/>
              <a:t>i. Việc của ng</a:t>
            </a:r>
            <a:r>
              <a:rPr lang="vi-VN"/>
              <a:t>ư</a:t>
            </a:r>
            <a:r>
              <a:rPr lang="en-US"/>
              <a:t>ời chủ chỉ cần sắm cho mình một chiếc smartphone,</a:t>
            </a:r>
          </a:p>
          <a:p>
            <a:r>
              <a:rPr lang="en-US"/>
              <a:t>Nhờ sự phát triển của công nghệ, không khó để một ng</a:t>
            </a:r>
            <a:r>
              <a:rPr lang="vi-VN"/>
              <a:t>ư</a:t>
            </a:r>
            <a:r>
              <a:rPr lang="en-US"/>
              <a:t>ời nống dân có thể sắm cho mình một chiếc smartphone,</a:t>
            </a:r>
          </a:p>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29</a:t>
            </a:fld>
            <a:endParaRPr lang="en-US" noProof="0"/>
          </a:p>
        </p:txBody>
      </p:sp>
    </p:spTree>
    <p:extLst>
      <p:ext uri="{BB962C8B-B14F-4D97-AF65-F5344CB8AC3E}">
        <p14:creationId xmlns:p14="http://schemas.microsoft.com/office/powerpoint/2010/main" val="2580486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Đi vào phần đầu tiên nhu cầu hiện tại và đặt vấn đề</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767960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30</a:t>
            </a:fld>
            <a:endParaRPr lang="zh-CN" altLang="en-US"/>
          </a:p>
        </p:txBody>
      </p:sp>
    </p:spTree>
    <p:extLst>
      <p:ext uri="{BB962C8B-B14F-4D97-AF65-F5344CB8AC3E}">
        <p14:creationId xmlns:p14="http://schemas.microsoft.com/office/powerpoint/2010/main" val="271014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31</a:t>
            </a:fld>
            <a:endParaRPr lang="en-US" noProof="0"/>
          </a:p>
        </p:txBody>
      </p:sp>
    </p:spTree>
    <p:extLst>
      <p:ext uri="{BB962C8B-B14F-4D97-AF65-F5344CB8AC3E}">
        <p14:creationId xmlns:p14="http://schemas.microsoft.com/office/powerpoint/2010/main" val="16991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a:p>
        </p:txBody>
      </p:sp>
    </p:spTree>
    <p:extLst>
      <p:ext uri="{BB962C8B-B14F-4D97-AF65-F5344CB8AC3E}">
        <p14:creationId xmlns:p14="http://schemas.microsoft.com/office/powerpoint/2010/main" val="92321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a:p>
        </p:txBody>
      </p:sp>
    </p:spTree>
    <p:extLst>
      <p:ext uri="{BB962C8B-B14F-4D97-AF65-F5344CB8AC3E}">
        <p14:creationId xmlns:p14="http://schemas.microsoft.com/office/powerpoint/2010/main" val="337564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75874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7</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a:p>
        </p:txBody>
      </p:sp>
    </p:spTree>
    <p:extLst>
      <p:ext uri="{BB962C8B-B14F-4D97-AF65-F5344CB8AC3E}">
        <p14:creationId xmlns:p14="http://schemas.microsoft.com/office/powerpoint/2010/main" val="2526487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Ngoài ra nhóm dùng thêm cảm biến mực n</a:t>
            </a:r>
            <a:r>
              <a:rPr lang="vi-VN"/>
              <a:t>ư</a:t>
            </a:r>
            <a:r>
              <a:rPr lang="en-US"/>
              <a:t>ớc để xác định l</a:t>
            </a:r>
            <a:r>
              <a:rPr lang="vi-VN"/>
              <a:t>ư</a:t>
            </a:r>
            <a:r>
              <a:rPr lang="en-US"/>
              <a:t>ợng n</a:t>
            </a:r>
            <a:r>
              <a:rPr lang="vi-VN"/>
              <a:t>ư</a:t>
            </a:r>
            <a:r>
              <a:rPr lang="en-US"/>
              <a:t>ớc và cảm biến nhiệt độ n</a:t>
            </a:r>
            <a:r>
              <a:rPr lang="vi-VN"/>
              <a:t>ư</a:t>
            </a:r>
            <a:r>
              <a:rPr lang="en-US"/>
              <a:t>ớc để giám sát nhiệt độ của n</a:t>
            </a:r>
            <a:r>
              <a:rPr lang="vi-VN"/>
              <a:t>ư</a:t>
            </a:r>
            <a:r>
              <a:rPr lang="en-US"/>
              <a:t>ớc.</a:t>
            </a:r>
          </a:p>
          <a:p>
            <a:r>
              <a:rPr lang="en-US"/>
              <a:t>B</a:t>
            </a:r>
            <a:r>
              <a:rPr lang="vi-VN"/>
              <a:t>ơ</a:t>
            </a:r>
            <a:r>
              <a:rPr lang="en-US"/>
              <a:t>m để cung cấp n</a:t>
            </a:r>
            <a:r>
              <a:rPr lang="vi-VN"/>
              <a:t>ư</a:t>
            </a:r>
            <a:r>
              <a:rPr lang="en-US"/>
              <a:t>ớc cho toàn bộ hệ thống.</a:t>
            </a:r>
          </a:p>
          <a:p>
            <a:r>
              <a:rPr lang="en-US"/>
              <a:t>B</a:t>
            </a:r>
            <a:r>
              <a:rPr lang="vi-VN"/>
              <a:t>ơ</a:t>
            </a:r>
            <a:r>
              <a:rPr lang="en-US"/>
              <a:t>m nhu động để b</a:t>
            </a:r>
            <a:r>
              <a:rPr lang="vi-VN"/>
              <a:t>ơ</a:t>
            </a:r>
            <a:r>
              <a:rPr lang="en-US"/>
              <a:t>m các dung dịch vào bể chứa đảm bảo nồng độ dinh d</a:t>
            </a:r>
            <a:r>
              <a:rPr lang="vi-VN"/>
              <a:t>ư</a:t>
            </a:r>
            <a:r>
              <a:rPr lang="en-US"/>
              <a:t>ỡng cần thiết cho cây</a:t>
            </a:r>
          </a:p>
          <a:p>
            <a:r>
              <a:rPr lang="en-US"/>
              <a:t>Van điện từ dùng để đóng cắt l</a:t>
            </a:r>
            <a:r>
              <a:rPr lang="vi-VN"/>
              <a:t>ư</a:t>
            </a:r>
            <a:r>
              <a:rPr lang="en-US"/>
              <a:t>u l</a:t>
            </a:r>
            <a:r>
              <a:rPr lang="vi-VN"/>
              <a:t>ư</a:t>
            </a:r>
            <a:r>
              <a:rPr lang="en-US"/>
              <a:t>ợng n</a:t>
            </a:r>
            <a:r>
              <a:rPr lang="vi-VN"/>
              <a:t>ư</a:t>
            </a:r>
            <a:r>
              <a:rPr lang="en-US"/>
              <a:t>ớc chảy vào.</a:t>
            </a:r>
          </a:p>
          <a:p>
            <a:r>
              <a:rPr lang="en-US"/>
              <a: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a:p>
        </p:txBody>
      </p:sp>
    </p:spTree>
    <p:extLst>
      <p:ext uri="{BB962C8B-B14F-4D97-AF65-F5344CB8AC3E}">
        <p14:creationId xmlns:p14="http://schemas.microsoft.com/office/powerpoint/2010/main" val="3961501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16977C32-6781-4E43-B083-CC319C1A2BE1}"/>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rIns="1043992" anchor="ctr"/>
          <a:lstStyle>
            <a:lvl1pPr marL="0" indent="0" algn="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 xmlns:a16="http://schemas.microsoft.com/office/drawing/2014/main" id="{C4908609-0EC4-4718-AC46-A50BB2DA333E}"/>
              </a:ext>
            </a:extLst>
          </p:cNvPr>
          <p:cNvSpPr>
            <a:spLocks noGrp="1"/>
          </p:cNvSpPr>
          <p:nvPr>
            <p:ph sz="half" idx="29" hasCustomPrompt="1"/>
          </p:nvPr>
        </p:nvSpPr>
        <p:spPr>
          <a:xfrm>
            <a:off x="2685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 xmlns:a16="http://schemas.microsoft.com/office/drawing/2014/main" id="{C61EBC7C-80CF-489F-86B3-5894908189E4}"/>
              </a:ext>
            </a:extLst>
          </p:cNvPr>
          <p:cNvSpPr>
            <a:spLocks noGrp="1"/>
          </p:cNvSpPr>
          <p:nvPr>
            <p:ph sz="half" idx="2" hasCustomPrompt="1"/>
          </p:nvPr>
        </p:nvSpPr>
        <p:spPr>
          <a:xfrm>
            <a:off x="11487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2689620" y="2592000"/>
            <a:ext cx="6184380" cy="1103700"/>
          </a:xfrm>
          <a:noFill/>
        </p:spPr>
        <p:txBody>
          <a:bodyPr anchor="t"/>
          <a:lstStyle>
            <a:lvl1pPr marL="0" indent="0" algn="l">
              <a:buNone/>
              <a:defRPr sz="8000">
                <a:solidFill>
                  <a:schemeClr val="accent1"/>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5" name="Text Placeholder 4">
            <a:extLst>
              <a:ext uri="{FF2B5EF4-FFF2-40B4-BE49-F238E27FC236}">
                <a16:creationId xmlns="" xmlns:a16="http://schemas.microsoft.com/office/drawing/2014/main" id="{867F0EAC-0FF4-447C-8EE4-2B107165DF3F}"/>
              </a:ext>
            </a:extLst>
          </p:cNvPr>
          <p:cNvSpPr>
            <a:spLocks noGrp="1"/>
          </p:cNvSpPr>
          <p:nvPr>
            <p:ph type="body" sz="quarter" idx="30" hasCustomPrompt="1"/>
          </p:nvPr>
        </p:nvSpPr>
        <p:spPr>
          <a:xfrm>
            <a:off x="11483644" y="2583659"/>
            <a:ext cx="6156656" cy="1103624"/>
          </a:xfrm>
        </p:spPr>
        <p:txBody>
          <a:bodyPr anchor="t"/>
          <a:lstStyle>
            <a:lvl1pPr marL="0" indent="0">
              <a:buNone/>
              <a:defRPr sz="8000">
                <a:solidFill>
                  <a:schemeClr val="accent4"/>
                </a:solidFill>
                <a:latin typeface="+mj-lt"/>
              </a:defRPr>
            </a:lvl1pPr>
          </a:lstStyle>
          <a:p>
            <a:pPr lvl="0"/>
            <a:r>
              <a:rPr lang="en-US" noProof="0"/>
              <a:t>2</a:t>
            </a:r>
          </a:p>
        </p:txBody>
      </p:sp>
      <p:sp>
        <p:nvSpPr>
          <p:cNvPr id="16" name="Text Placeholder 5">
            <a:extLst>
              <a:ext uri="{FF2B5EF4-FFF2-40B4-BE49-F238E27FC236}">
                <a16:creationId xmlns="" xmlns:a16="http://schemas.microsoft.com/office/drawing/2014/main" id="{DED90C13-8D49-4652-B68A-A0B5084BB4DB}"/>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1336062" y="2389727"/>
            <a:ext cx="6522100" cy="6522098"/>
          </a:xfrm>
          <a:prstGeom prst="ellipse">
            <a:avLst/>
          </a:prstGeom>
          <a:solidFill>
            <a:schemeClr val="tx1">
              <a:alpha val="10000"/>
            </a:schemeClr>
          </a:solidFill>
        </p:spPr>
        <p:txBody>
          <a:bodyPr anchor="ctr"/>
          <a:lstStyle>
            <a:lvl1pPr marL="0" indent="0" algn="ctr">
              <a:buNone/>
              <a:defRPr sz="2700">
                <a:solidFill>
                  <a:schemeClr val="tx1">
                    <a:lumMod val="75000"/>
                    <a:lumOff val="25000"/>
                  </a:schemeClr>
                </a:solidFill>
                <a:latin typeface="+mn-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Section Header</a:t>
            </a:r>
          </a:p>
        </p:txBody>
      </p:sp>
      <p:sp>
        <p:nvSpPr>
          <p:cNvPr id="12" name="Text Placeholder 9">
            <a:extLst>
              <a:ext uri="{FF2B5EF4-FFF2-40B4-BE49-F238E27FC236}">
                <a16:creationId xmlns="" xmlns:a16="http://schemas.microsoft.com/office/drawing/2014/main" id="{C15F42E2-EE95-4479-80E9-94A75E9D6E98}"/>
              </a:ext>
            </a:extLst>
          </p:cNvPr>
          <p:cNvSpPr>
            <a:spLocks noGrp="1"/>
          </p:cNvSpPr>
          <p:nvPr>
            <p:ph type="body" sz="quarter" idx="28" hasCustomPrompt="1"/>
          </p:nvPr>
        </p:nvSpPr>
        <p:spPr>
          <a:xfrm>
            <a:off x="7109000" y="2651837"/>
            <a:ext cx="5997888" cy="599788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9" name="Text Placeholder 9">
            <a:extLst>
              <a:ext uri="{FF2B5EF4-FFF2-40B4-BE49-F238E27FC236}">
                <a16:creationId xmlns="" xmlns:a16="http://schemas.microsoft.com/office/drawing/2014/main" id="{4059823C-F505-4D2A-854E-5144BD58A767}"/>
              </a:ext>
            </a:extLst>
          </p:cNvPr>
          <p:cNvSpPr>
            <a:spLocks noGrp="1"/>
          </p:cNvSpPr>
          <p:nvPr>
            <p:ph type="body" sz="quarter" idx="29" hasCustomPrompt="1"/>
          </p:nvPr>
        </p:nvSpPr>
        <p:spPr>
          <a:xfrm>
            <a:off x="12357725" y="3310599"/>
            <a:ext cx="4680358" cy="468035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Text Placeholder 3">
            <a:extLst>
              <a:ext uri="{FF2B5EF4-FFF2-40B4-BE49-F238E27FC236}">
                <a16:creationId xmlns="" xmlns:a16="http://schemas.microsoft.com/office/drawing/2014/main" id="{B30FA196-A035-4908-BA51-B769293255A9}"/>
              </a:ext>
            </a:extLst>
          </p:cNvPr>
          <p:cNvSpPr>
            <a:spLocks noGrp="1"/>
          </p:cNvSpPr>
          <p:nvPr>
            <p:ph type="body" sz="quarter" idx="30" hasCustomPrompt="1"/>
          </p:nvPr>
        </p:nvSpPr>
        <p:spPr>
          <a:xfrm>
            <a:off x="2488396" y="3308532"/>
            <a:ext cx="4217428" cy="2160000"/>
          </a:xfrm>
          <a:prstGeom prst="rect">
            <a:avLst/>
          </a:prstGeom>
          <a:noFill/>
        </p:spPr>
        <p:txBody>
          <a:bodyPr anchor="b"/>
          <a:lstStyle>
            <a:lvl1pPr marL="0" indent="0" algn="ctr">
              <a:spcBef>
                <a:spcPts val="0"/>
              </a:spcBef>
              <a:spcAft>
                <a:spcPts val="0"/>
              </a:spcAft>
              <a:buNone/>
              <a:defRPr sz="9800">
                <a:solidFill>
                  <a:schemeClr val="tx1">
                    <a:lumMod val="75000"/>
                    <a:lumOff val="25000"/>
                  </a:schemeClr>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13" name="Text Placeholder 9">
            <a:extLst>
              <a:ext uri="{FF2B5EF4-FFF2-40B4-BE49-F238E27FC236}">
                <a16:creationId xmlns="" xmlns:a16="http://schemas.microsoft.com/office/drawing/2014/main" id="{38F1EEC3-A74E-4124-95F3-D8A27EA3DDFC}"/>
              </a:ext>
            </a:extLst>
          </p:cNvPr>
          <p:cNvSpPr>
            <a:spLocks noGrp="1"/>
          </p:cNvSpPr>
          <p:nvPr>
            <p:ph type="body" sz="quarter" idx="31" hasCustomPrompt="1"/>
          </p:nvPr>
        </p:nvSpPr>
        <p:spPr>
          <a:xfrm>
            <a:off x="7999226" y="3308532"/>
            <a:ext cx="4217428"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2</a:t>
            </a:r>
          </a:p>
        </p:txBody>
      </p:sp>
      <p:sp>
        <p:nvSpPr>
          <p:cNvPr id="14" name="Text Placeholder 9">
            <a:extLst>
              <a:ext uri="{FF2B5EF4-FFF2-40B4-BE49-F238E27FC236}">
                <a16:creationId xmlns="" xmlns:a16="http://schemas.microsoft.com/office/drawing/2014/main" id="{744F95B1-3E5D-46C4-846F-01E3035D1A72}"/>
              </a:ext>
            </a:extLst>
          </p:cNvPr>
          <p:cNvSpPr>
            <a:spLocks noGrp="1"/>
          </p:cNvSpPr>
          <p:nvPr>
            <p:ph type="body" sz="quarter" idx="32" hasCustomPrompt="1"/>
          </p:nvPr>
        </p:nvSpPr>
        <p:spPr>
          <a:xfrm>
            <a:off x="12820653" y="3308532"/>
            <a:ext cx="3895566"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3</a:t>
            </a:r>
          </a:p>
        </p:txBody>
      </p:sp>
      <p:sp>
        <p:nvSpPr>
          <p:cNvPr id="16" name="Content Placeholder 3">
            <a:extLst>
              <a:ext uri="{FF2B5EF4-FFF2-40B4-BE49-F238E27FC236}">
                <a16:creationId xmlns="" xmlns:a16="http://schemas.microsoft.com/office/drawing/2014/main" id="{39CDA933-12B5-44CD-BD16-C9589DE755EE}"/>
              </a:ext>
            </a:extLst>
          </p:cNvPr>
          <p:cNvSpPr>
            <a:spLocks noGrp="1"/>
          </p:cNvSpPr>
          <p:nvPr>
            <p:ph sz="half" idx="2" hasCustomPrompt="1"/>
          </p:nvPr>
        </p:nvSpPr>
        <p:spPr>
          <a:xfrm>
            <a:off x="3112108"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 xmlns:a16="http://schemas.microsoft.com/office/drawing/2014/main" id="{9751FCE0-5FA8-4E25-A4E7-8B2901F69491}"/>
              </a:ext>
            </a:extLst>
          </p:cNvPr>
          <p:cNvSpPr>
            <a:spLocks noGrp="1"/>
          </p:cNvSpPr>
          <p:nvPr>
            <p:ph type="body" sz="quarter" idx="12" hasCustomPrompt="1"/>
          </p:nvPr>
        </p:nvSpPr>
        <p:spPr>
          <a:xfrm>
            <a:off x="862294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 xmlns:a16="http://schemas.microsoft.com/office/drawing/2014/main" id="{0D97BC04-5B6C-4CFD-8184-7637C9A8F8E4}"/>
              </a:ext>
            </a:extLst>
          </p:cNvPr>
          <p:cNvSpPr>
            <a:spLocks noGrp="1"/>
          </p:cNvSpPr>
          <p:nvPr>
            <p:ph type="body" sz="quarter" idx="13" hasCustomPrompt="1"/>
          </p:nvPr>
        </p:nvSpPr>
        <p:spPr>
          <a:xfrm>
            <a:off x="1321290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 xmlns:a16="http://schemas.microsoft.com/office/drawing/2014/main" id="{E7A8CB18-EF35-4644-9DDB-02D8B65EA55E}"/>
              </a:ext>
            </a:extLst>
          </p:cNvPr>
          <p:cNvSpPr>
            <a:spLocks noGrp="1"/>
          </p:cNvSpPr>
          <p:nvPr>
            <p:ph type="body" sz="quarter" idx="33"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2436FA5D-088F-4BDE-ABD2-A640A8610900}"/>
              </a:ext>
            </a:extLst>
          </p:cNvPr>
          <p:cNvCxnSpPr/>
          <p:nvPr userDrawn="1"/>
        </p:nvCxnSpPr>
        <p:spPr>
          <a:xfrm>
            <a:off x="9144000" y="1979634"/>
            <a:ext cx="0" cy="691515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8" name="Straight Connector 7">
            <a:extLst>
              <a:ext uri="{FF2B5EF4-FFF2-40B4-BE49-F238E27FC236}">
                <a16:creationId xmlns="" xmlns:a16="http://schemas.microsoft.com/office/drawing/2014/main" id="{0C2BCB80-6997-4274-AAFE-65C2CCFFFD10}"/>
              </a:ext>
            </a:extLst>
          </p:cNvPr>
          <p:cNvCxnSpPr>
            <a:cxnSpLocks/>
          </p:cNvCxnSpPr>
          <p:nvPr userDrawn="1"/>
        </p:nvCxnSpPr>
        <p:spPr>
          <a:xfrm flipH="1">
            <a:off x="648000" y="5437209"/>
            <a:ext cx="1701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 xmlns:a16="http://schemas.microsoft.com/office/drawing/2014/main" id="{9A1FC84B-8A06-4879-86ED-47E43AAC9888}"/>
              </a:ext>
            </a:extLst>
          </p:cNvPr>
          <p:cNvSpPr>
            <a:spLocks noGrp="1"/>
          </p:cNvSpPr>
          <p:nvPr>
            <p:ph type="body" sz="quarter" idx="12" hasCustomPrompt="1"/>
          </p:nvPr>
        </p:nvSpPr>
        <p:spPr>
          <a:xfrm>
            <a:off x="7668000" y="142652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 xmlns:a16="http://schemas.microsoft.com/office/drawing/2014/main" id="{4B975678-3DFA-4D26-9CF6-01294F7259E4}"/>
              </a:ext>
            </a:extLst>
          </p:cNvPr>
          <p:cNvSpPr>
            <a:spLocks noGrp="1"/>
          </p:cNvSpPr>
          <p:nvPr>
            <p:ph type="body" sz="quarter" idx="13" hasCustomPrompt="1"/>
          </p:nvPr>
        </p:nvSpPr>
        <p:spPr>
          <a:xfrm>
            <a:off x="7659000" y="906990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 xmlns:a16="http://schemas.microsoft.com/office/drawing/2014/main" id="{8B55997C-0304-482F-A7C3-8E50C8ED55D7}"/>
              </a:ext>
            </a:extLst>
          </p:cNvPr>
          <p:cNvSpPr>
            <a:spLocks noGrp="1"/>
          </p:cNvSpPr>
          <p:nvPr>
            <p:ph type="body" sz="quarter" idx="14" hasCustomPrompt="1"/>
          </p:nvPr>
        </p:nvSpPr>
        <p:spPr>
          <a:xfrm>
            <a:off x="648000" y="4890590"/>
            <a:ext cx="2970000" cy="378000"/>
          </a:xfrm>
        </p:spPr>
        <p:txBody>
          <a:bodyPr/>
          <a:lstStyle>
            <a:lvl1pPr marL="0" indent="0" algn="l">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 xmlns:a16="http://schemas.microsoft.com/office/drawing/2014/main" id="{E26AB0A6-DA7A-4EA3-9528-68FDBA8BF358}"/>
              </a:ext>
            </a:extLst>
          </p:cNvPr>
          <p:cNvSpPr>
            <a:spLocks noGrp="1"/>
          </p:cNvSpPr>
          <p:nvPr>
            <p:ph type="body" sz="quarter" idx="15" hasCustomPrompt="1"/>
          </p:nvPr>
        </p:nvSpPr>
        <p:spPr>
          <a:xfrm>
            <a:off x="14688004" y="4890590"/>
            <a:ext cx="2970000" cy="378000"/>
          </a:xfrm>
        </p:spPr>
        <p:txBody>
          <a:bodyPr/>
          <a:lstStyle>
            <a:lvl1pPr marL="0" indent="0" algn="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502111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648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9450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40500618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615908-D8D7-48AF-8B8F-21B88B87DDF2}"/>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4" name="Content Placeholder 3">
            <a:extLst>
              <a:ext uri="{FF2B5EF4-FFF2-40B4-BE49-F238E27FC236}">
                <a16:creationId xmlns="" xmlns:a16="http://schemas.microsoft.com/office/drawing/2014/main" id="{60B617A5-FA6C-44C9-ABCB-DCA5D4615EC7}"/>
              </a:ext>
            </a:extLst>
          </p:cNvPr>
          <p:cNvSpPr>
            <a:spLocks noGrp="1"/>
          </p:cNvSpPr>
          <p:nvPr>
            <p:ph sz="half" idx="2" hasCustomPrompt="1"/>
          </p:nvPr>
        </p:nvSpPr>
        <p:spPr>
          <a:xfrm>
            <a:off x="648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 xmlns:a16="http://schemas.microsoft.com/office/drawing/2014/main" id="{0A122ACD-5C8B-4CDA-89C5-565C88865B50}"/>
              </a:ext>
            </a:extLst>
          </p:cNvPr>
          <p:cNvSpPr>
            <a:spLocks noGrp="1"/>
          </p:cNvSpPr>
          <p:nvPr>
            <p:ph sz="quarter" idx="4" hasCustomPrompt="1"/>
          </p:nvPr>
        </p:nvSpPr>
        <p:spPr>
          <a:xfrm>
            <a:off x="9450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 xmlns:a16="http://schemas.microsoft.com/office/drawing/2014/main" id="{43614A35-31E3-40DA-85DD-07B20769071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12" name="Straight Connector 11" title="Divider Line">
            <a:extLst>
              <a:ext uri="{FF2B5EF4-FFF2-40B4-BE49-F238E27FC236}">
                <a16:creationId xmlns="" xmlns:a16="http://schemas.microsoft.com/office/drawing/2014/main" id="{03063CBE-E62B-44CB-9B45-D39B595FE2AF}"/>
              </a:ext>
            </a:extLst>
          </p:cNvPr>
          <p:cNvCxnSpPr>
            <a:cxnSpLocks/>
          </p:cNvCxnSpPr>
          <p:nvPr userDrawn="1"/>
        </p:nvCxnSpPr>
        <p:spPr>
          <a:xfrm>
            <a:off x="674026" y="3239999"/>
            <a:ext cx="63211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 xmlns:a16="http://schemas.microsoft.com/office/drawing/2014/main" id="{0EA58CA1-D7A1-4089-B687-193C35202523}"/>
              </a:ext>
            </a:extLst>
          </p:cNvPr>
          <p:cNvCxnSpPr>
            <a:cxnSpLocks/>
          </p:cNvCxnSpPr>
          <p:nvPr userDrawn="1"/>
        </p:nvCxnSpPr>
        <p:spPr>
          <a:xfrm>
            <a:off x="9469052" y="3239999"/>
            <a:ext cx="6321152"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 xmlns:a16="http://schemas.microsoft.com/office/drawing/2014/main" id="{A1844C96-F6D4-4E32-8A11-B1815109D205}"/>
              </a:ext>
            </a:extLst>
          </p:cNvPr>
          <p:cNvSpPr>
            <a:spLocks noGrp="1"/>
          </p:cNvSpPr>
          <p:nvPr>
            <p:ph type="body" idx="1" hasCustomPrompt="1"/>
          </p:nvPr>
        </p:nvSpPr>
        <p:spPr>
          <a:xfrm>
            <a:off x="648000" y="2481039"/>
            <a:ext cx="8208000"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
        <p:nvSpPr>
          <p:cNvPr id="15" name="Text Placeholder 4">
            <a:extLst>
              <a:ext uri="{FF2B5EF4-FFF2-40B4-BE49-F238E27FC236}">
                <a16:creationId xmlns="" xmlns:a16="http://schemas.microsoft.com/office/drawing/2014/main" id="{EA0BCCC6-F846-426B-B421-41B835224F43}"/>
              </a:ext>
            </a:extLst>
          </p:cNvPr>
          <p:cNvSpPr>
            <a:spLocks noGrp="1"/>
          </p:cNvSpPr>
          <p:nvPr>
            <p:ph type="body" sz="quarter" idx="3" hasCustomPrompt="1"/>
          </p:nvPr>
        </p:nvSpPr>
        <p:spPr>
          <a:xfrm>
            <a:off x="9469052" y="2481039"/>
            <a:ext cx="8188952"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 xmlns:a16="http://schemas.microsoft.com/office/drawing/2014/main" id="{FF5B2679-5029-4692-A1C7-099E7A583624}"/>
              </a:ext>
            </a:extLst>
          </p:cNvPr>
          <p:cNvSpPr>
            <a:spLocks noGrp="1"/>
          </p:cNvSpPr>
          <p:nvPr>
            <p:ph idx="14" hasCustomPrompt="1"/>
          </p:nvPr>
        </p:nvSpPr>
        <p:spPr>
          <a:xfrm>
            <a:off x="64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1B5AA133-C824-4B4A-96F4-D48A58E222DA}"/>
              </a:ext>
            </a:extLst>
          </p:cNvPr>
          <p:cNvSpPr>
            <a:spLocks noGrp="1"/>
          </p:cNvSpPr>
          <p:nvPr>
            <p:ph idx="15" hasCustomPrompt="1"/>
          </p:nvPr>
        </p:nvSpPr>
        <p:spPr>
          <a:xfrm>
            <a:off x="6453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 xmlns:a16="http://schemas.microsoft.com/office/drawing/2014/main" id="{388A40C4-1887-4DBA-90FF-4CF89932DA57}"/>
              </a:ext>
            </a:extLst>
          </p:cNvPr>
          <p:cNvSpPr>
            <a:spLocks noGrp="1"/>
          </p:cNvSpPr>
          <p:nvPr>
            <p:ph idx="16" hasCustomPrompt="1"/>
          </p:nvPr>
        </p:nvSpPr>
        <p:spPr>
          <a:xfrm>
            <a:off x="1225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8000" y="2592000"/>
            <a:ext cx="5400000" cy="1080000"/>
          </a:xfrm>
          <a:solidFill>
            <a:schemeClr val="tx1">
              <a:lumMod val="75000"/>
              <a:lumOff val="25000"/>
            </a:schemeClr>
          </a:solidFill>
          <a:ln w="28575">
            <a:solidFill>
              <a:schemeClr val="accent1"/>
            </a:solidFill>
          </a:ln>
        </p:spPr>
        <p:txBody>
          <a:bodyPr lIns="107999" tIns="36000" rIns="107999"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Content Placeholder 2">
            <a:extLst>
              <a:ext uri="{FF2B5EF4-FFF2-40B4-BE49-F238E27FC236}">
                <a16:creationId xmlns="" xmlns:a16="http://schemas.microsoft.com/office/drawing/2014/main" id="{43CF4B74-3202-48D6-B573-AA3882B039F4}"/>
              </a:ext>
            </a:extLst>
          </p:cNvPr>
          <p:cNvSpPr>
            <a:spLocks noGrp="1"/>
          </p:cNvSpPr>
          <p:nvPr>
            <p:ph idx="12" hasCustomPrompt="1"/>
          </p:nvPr>
        </p:nvSpPr>
        <p:spPr>
          <a:xfrm>
            <a:off x="6453000" y="2592000"/>
            <a:ext cx="5400000" cy="1080000"/>
          </a:xfrm>
          <a:solidFill>
            <a:schemeClr val="tx1">
              <a:lumMod val="75000"/>
              <a:lumOff val="25000"/>
            </a:schemeClr>
          </a:solidFill>
          <a:ln w="28575">
            <a:solidFill>
              <a:schemeClr val="accent2"/>
            </a:solidFill>
          </a:ln>
        </p:spPr>
        <p:txBody>
          <a:bodyPr lIns="107999" tIns="36000" rIns="107999"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 xmlns:a16="http://schemas.microsoft.com/office/drawing/2014/main" id="{0BA6D519-EE14-4D3E-B15F-70C4423A3988}"/>
              </a:ext>
            </a:extLst>
          </p:cNvPr>
          <p:cNvSpPr>
            <a:spLocks noGrp="1"/>
          </p:cNvSpPr>
          <p:nvPr>
            <p:ph idx="13" hasCustomPrompt="1"/>
          </p:nvPr>
        </p:nvSpPr>
        <p:spPr>
          <a:xfrm>
            <a:off x="12258000" y="2592000"/>
            <a:ext cx="5400000" cy="1080000"/>
          </a:xfrm>
          <a:solidFill>
            <a:schemeClr val="tx1">
              <a:lumMod val="75000"/>
              <a:lumOff val="25000"/>
            </a:schemeClr>
          </a:solidFill>
          <a:ln w="28575">
            <a:solidFill>
              <a:schemeClr val="accent3"/>
            </a:solidFill>
          </a:ln>
        </p:spPr>
        <p:txBody>
          <a:bodyPr lIns="107999" tIns="36000" rIns="107999"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 xmlns:a16="http://schemas.microsoft.com/office/drawing/2014/main" id="{4DA29CFB-3C73-4618-B2D9-70E396D1EBA2}"/>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cxnSp>
        <p:nvCxnSpPr>
          <p:cNvPr id="8" name="Straight Arrow Connector 7">
            <a:extLst>
              <a:ext uri="{FF2B5EF4-FFF2-40B4-BE49-F238E27FC236}">
                <a16:creationId xmlns="" xmlns:a16="http://schemas.microsoft.com/office/drawing/2014/main" id="{B66BE87F-A588-41BE-A251-8940FFF7BDB0}"/>
              </a:ext>
            </a:extLst>
          </p:cNvPr>
          <p:cNvCxnSpPr/>
          <p:nvPr userDrawn="1"/>
        </p:nvCxnSpPr>
        <p:spPr>
          <a:xfrm>
            <a:off x="647704" y="5800023"/>
            <a:ext cx="1700927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 xmlns:a16="http://schemas.microsoft.com/office/drawing/2014/main" id="{EE87B275-BCEB-48C5-BD58-39E2B9AB906E}"/>
              </a:ext>
            </a:extLst>
          </p:cNvPr>
          <p:cNvSpPr>
            <a:spLocks noGrp="1"/>
          </p:cNvSpPr>
          <p:nvPr>
            <p:ph type="body" sz="quarter" idx="33" hasCustomPrompt="1"/>
          </p:nvPr>
        </p:nvSpPr>
        <p:spPr>
          <a:xfrm>
            <a:off x="6193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 xmlns:a16="http://schemas.microsoft.com/office/drawing/2014/main" id="{75FEF587-0930-42DA-AF85-54F9A14870D3}"/>
              </a:ext>
            </a:extLst>
          </p:cNvPr>
          <p:cNvSpPr>
            <a:spLocks noGrp="1"/>
          </p:cNvSpPr>
          <p:nvPr>
            <p:ph type="body" sz="quarter" idx="34" hasCustomPrompt="1"/>
          </p:nvPr>
        </p:nvSpPr>
        <p:spPr>
          <a:xfrm>
            <a:off x="6477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 xmlns:a16="http://schemas.microsoft.com/office/drawing/2014/main" id="{77B00876-F334-4F19-ACB9-5A52E300C62F}"/>
              </a:ext>
            </a:extLst>
          </p:cNvPr>
          <p:cNvSpPr>
            <a:spLocks noGrp="1"/>
          </p:cNvSpPr>
          <p:nvPr>
            <p:ph type="body" sz="quarter" idx="35" hasCustomPrompt="1"/>
          </p:nvPr>
        </p:nvSpPr>
        <p:spPr>
          <a:xfrm>
            <a:off x="135572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 xmlns:a16="http://schemas.microsoft.com/office/drawing/2014/main" id="{DC5160FB-C621-4014-AF15-7C31EBF94639}"/>
              </a:ext>
            </a:extLst>
          </p:cNvPr>
          <p:cNvSpPr>
            <a:spLocks noGrp="1"/>
          </p:cNvSpPr>
          <p:nvPr>
            <p:ph type="body" sz="quarter" idx="36" hasCustomPrompt="1"/>
          </p:nvPr>
        </p:nvSpPr>
        <p:spPr>
          <a:xfrm>
            <a:off x="206374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 xmlns:a16="http://schemas.microsoft.com/office/drawing/2014/main" id="{3D37E5E1-DD5A-4C77-849F-40C0D2AE3F71}"/>
              </a:ext>
            </a:extLst>
          </p:cNvPr>
          <p:cNvSpPr>
            <a:spLocks noGrp="1"/>
          </p:cNvSpPr>
          <p:nvPr>
            <p:ph type="body" sz="quarter" idx="37" hasCustomPrompt="1"/>
          </p:nvPr>
        </p:nvSpPr>
        <p:spPr>
          <a:xfrm>
            <a:off x="27717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 xmlns:a16="http://schemas.microsoft.com/office/drawing/2014/main" id="{8164CA25-5B7F-4EDD-8B42-0D567DED1794}"/>
              </a:ext>
            </a:extLst>
          </p:cNvPr>
          <p:cNvSpPr>
            <a:spLocks noGrp="1"/>
          </p:cNvSpPr>
          <p:nvPr>
            <p:ph type="body" sz="quarter" idx="38" hasCustomPrompt="1"/>
          </p:nvPr>
        </p:nvSpPr>
        <p:spPr>
          <a:xfrm>
            <a:off x="91156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 xmlns:a16="http://schemas.microsoft.com/office/drawing/2014/main" id="{15876039-3F56-4587-900E-4FCE60BCA50B}"/>
              </a:ext>
            </a:extLst>
          </p:cNvPr>
          <p:cNvSpPr>
            <a:spLocks noGrp="1"/>
          </p:cNvSpPr>
          <p:nvPr>
            <p:ph type="body" sz="quarter" idx="39" hasCustomPrompt="1"/>
          </p:nvPr>
        </p:nvSpPr>
        <p:spPr>
          <a:xfrm>
            <a:off x="347980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 xmlns:a16="http://schemas.microsoft.com/office/drawing/2014/main" id="{515FCEBD-9007-4B9D-AE69-7F8068A14B21}"/>
              </a:ext>
            </a:extLst>
          </p:cNvPr>
          <p:cNvSpPr>
            <a:spLocks noGrp="1"/>
          </p:cNvSpPr>
          <p:nvPr>
            <p:ph type="body" sz="quarter" idx="40" hasCustomPrompt="1"/>
          </p:nvPr>
        </p:nvSpPr>
        <p:spPr>
          <a:xfrm>
            <a:off x="418782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 xmlns:a16="http://schemas.microsoft.com/office/drawing/2014/main" id="{8856F7F9-97EB-4612-BB5C-DDB9D90C9CD4}"/>
              </a:ext>
            </a:extLst>
          </p:cNvPr>
          <p:cNvSpPr>
            <a:spLocks noGrp="1"/>
          </p:cNvSpPr>
          <p:nvPr>
            <p:ph type="body" sz="quarter" idx="41" hasCustomPrompt="1"/>
          </p:nvPr>
        </p:nvSpPr>
        <p:spPr>
          <a:xfrm>
            <a:off x="48958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 xmlns:a16="http://schemas.microsoft.com/office/drawing/2014/main" id="{B0C577BC-AD44-4FF0-8F34-D7ABD44B100A}"/>
              </a:ext>
            </a:extLst>
          </p:cNvPr>
          <p:cNvSpPr>
            <a:spLocks noGrp="1"/>
          </p:cNvSpPr>
          <p:nvPr>
            <p:ph type="body" sz="quarter" idx="42" hasCustomPrompt="1"/>
          </p:nvPr>
        </p:nvSpPr>
        <p:spPr>
          <a:xfrm>
            <a:off x="701993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 xmlns:a16="http://schemas.microsoft.com/office/drawing/2014/main" id="{12E19F39-39CE-43A3-912F-3D8656DA5E76}"/>
              </a:ext>
            </a:extLst>
          </p:cNvPr>
          <p:cNvSpPr>
            <a:spLocks noGrp="1"/>
          </p:cNvSpPr>
          <p:nvPr>
            <p:ph type="body" sz="quarter" idx="43" hasCustomPrompt="1"/>
          </p:nvPr>
        </p:nvSpPr>
        <p:spPr>
          <a:xfrm>
            <a:off x="56038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 xmlns:a16="http://schemas.microsoft.com/office/drawing/2014/main" id="{64F2C543-C785-4078-9811-96F28F1BF210}"/>
              </a:ext>
            </a:extLst>
          </p:cNvPr>
          <p:cNvSpPr>
            <a:spLocks noGrp="1"/>
          </p:cNvSpPr>
          <p:nvPr>
            <p:ph type="body" sz="quarter" idx="44" hasCustomPrompt="1"/>
          </p:nvPr>
        </p:nvSpPr>
        <p:spPr>
          <a:xfrm>
            <a:off x="631190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 xmlns:a16="http://schemas.microsoft.com/office/drawing/2014/main" id="{022F0FFE-8538-47C2-9227-B4DE41186CE8}"/>
              </a:ext>
            </a:extLst>
          </p:cNvPr>
          <p:cNvSpPr>
            <a:spLocks noGrp="1"/>
          </p:cNvSpPr>
          <p:nvPr>
            <p:ph type="body" sz="quarter" idx="45" hasCustomPrompt="1"/>
          </p:nvPr>
        </p:nvSpPr>
        <p:spPr>
          <a:xfrm>
            <a:off x="77279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 xmlns:a16="http://schemas.microsoft.com/office/drawing/2014/main" id="{75D12B21-B498-4E00-B817-457BAED99A33}"/>
              </a:ext>
            </a:extLst>
          </p:cNvPr>
          <p:cNvSpPr>
            <a:spLocks noGrp="1"/>
          </p:cNvSpPr>
          <p:nvPr>
            <p:ph type="body" sz="quarter" idx="46" hasCustomPrompt="1"/>
          </p:nvPr>
        </p:nvSpPr>
        <p:spPr>
          <a:xfrm>
            <a:off x="843598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 xmlns:a16="http://schemas.microsoft.com/office/drawing/2014/main" id="{A60F8F4D-F654-4555-BC21-7137D98E027C}"/>
              </a:ext>
            </a:extLst>
          </p:cNvPr>
          <p:cNvSpPr>
            <a:spLocks noGrp="1"/>
          </p:cNvSpPr>
          <p:nvPr>
            <p:ph type="body" sz="quarter" idx="47" hasCustomPrompt="1"/>
          </p:nvPr>
        </p:nvSpPr>
        <p:spPr>
          <a:xfrm>
            <a:off x="91440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 xmlns:a16="http://schemas.microsoft.com/office/drawing/2014/main" id="{0B633DEF-CDC6-4A75-A05B-0C875E2B8FF1}"/>
              </a:ext>
            </a:extLst>
          </p:cNvPr>
          <p:cNvSpPr>
            <a:spLocks noGrp="1"/>
          </p:cNvSpPr>
          <p:nvPr>
            <p:ph type="body" sz="quarter" idx="48" hasCustomPrompt="1"/>
          </p:nvPr>
        </p:nvSpPr>
        <p:spPr>
          <a:xfrm>
            <a:off x="985202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 xmlns:a16="http://schemas.microsoft.com/office/drawing/2014/main" id="{23A67F56-440C-4AE2-B52E-F6ECF3E31F86}"/>
              </a:ext>
            </a:extLst>
          </p:cNvPr>
          <p:cNvSpPr>
            <a:spLocks noGrp="1"/>
          </p:cNvSpPr>
          <p:nvPr>
            <p:ph type="body" sz="quarter" idx="49" hasCustomPrompt="1"/>
          </p:nvPr>
        </p:nvSpPr>
        <p:spPr>
          <a:xfrm>
            <a:off x="105600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 xmlns:a16="http://schemas.microsoft.com/office/drawing/2014/main" id="{E8F5BF8F-8918-4E36-8AAF-45E994E46B29}"/>
              </a:ext>
            </a:extLst>
          </p:cNvPr>
          <p:cNvSpPr>
            <a:spLocks noGrp="1"/>
          </p:cNvSpPr>
          <p:nvPr>
            <p:ph type="body" sz="quarter" idx="50" hasCustomPrompt="1"/>
          </p:nvPr>
        </p:nvSpPr>
        <p:spPr>
          <a:xfrm>
            <a:off x="1126807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 xmlns:a16="http://schemas.microsoft.com/office/drawing/2014/main" id="{1A2F56E4-C780-42A2-BA54-B1EAB7CA2197}"/>
              </a:ext>
            </a:extLst>
          </p:cNvPr>
          <p:cNvSpPr>
            <a:spLocks noGrp="1"/>
          </p:cNvSpPr>
          <p:nvPr>
            <p:ph type="body" sz="quarter" idx="51" hasCustomPrompt="1"/>
          </p:nvPr>
        </p:nvSpPr>
        <p:spPr>
          <a:xfrm>
            <a:off x="1197609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 xmlns:a16="http://schemas.microsoft.com/office/drawing/2014/main" id="{7405E86B-3690-4EBE-8353-7ABE76F10810}"/>
              </a:ext>
            </a:extLst>
          </p:cNvPr>
          <p:cNvSpPr>
            <a:spLocks noGrp="1"/>
          </p:cNvSpPr>
          <p:nvPr>
            <p:ph type="body" sz="quarter" idx="52" hasCustomPrompt="1"/>
          </p:nvPr>
        </p:nvSpPr>
        <p:spPr>
          <a:xfrm>
            <a:off x="1268412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 xmlns:a16="http://schemas.microsoft.com/office/drawing/2014/main" id="{DB54048B-A035-47F0-B54D-1B9676EE8931}"/>
              </a:ext>
            </a:extLst>
          </p:cNvPr>
          <p:cNvSpPr>
            <a:spLocks noGrp="1"/>
          </p:cNvSpPr>
          <p:nvPr>
            <p:ph type="body" sz="quarter" idx="53" hasCustomPrompt="1"/>
          </p:nvPr>
        </p:nvSpPr>
        <p:spPr>
          <a:xfrm>
            <a:off x="133921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 xmlns:a16="http://schemas.microsoft.com/office/drawing/2014/main" id="{12F6976C-DDBF-4808-9B45-2C78E0FC6AA7}"/>
              </a:ext>
            </a:extLst>
          </p:cNvPr>
          <p:cNvSpPr>
            <a:spLocks noGrp="1"/>
          </p:cNvSpPr>
          <p:nvPr>
            <p:ph type="body" sz="quarter" idx="54" hasCustomPrompt="1"/>
          </p:nvPr>
        </p:nvSpPr>
        <p:spPr>
          <a:xfrm>
            <a:off x="1551622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 xmlns:a16="http://schemas.microsoft.com/office/drawing/2014/main" id="{66103D17-8EEC-45BF-B909-8F6DB8575A35}"/>
              </a:ext>
            </a:extLst>
          </p:cNvPr>
          <p:cNvSpPr>
            <a:spLocks noGrp="1"/>
          </p:cNvSpPr>
          <p:nvPr>
            <p:ph type="body" sz="quarter" idx="55" hasCustomPrompt="1"/>
          </p:nvPr>
        </p:nvSpPr>
        <p:spPr>
          <a:xfrm>
            <a:off x="141001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 xmlns:a16="http://schemas.microsoft.com/office/drawing/2014/main" id="{57F6EB7B-A4AE-4147-A94B-9C2860A158F4}"/>
              </a:ext>
            </a:extLst>
          </p:cNvPr>
          <p:cNvSpPr>
            <a:spLocks noGrp="1"/>
          </p:cNvSpPr>
          <p:nvPr>
            <p:ph type="body" sz="quarter" idx="56" hasCustomPrompt="1"/>
          </p:nvPr>
        </p:nvSpPr>
        <p:spPr>
          <a:xfrm>
            <a:off x="1480819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 xmlns:a16="http://schemas.microsoft.com/office/drawing/2014/main" id="{95673032-36DB-4772-82D8-46E21D810A56}"/>
              </a:ext>
            </a:extLst>
          </p:cNvPr>
          <p:cNvSpPr>
            <a:spLocks noGrp="1"/>
          </p:cNvSpPr>
          <p:nvPr>
            <p:ph type="body" sz="quarter" idx="57" hasCustomPrompt="1"/>
          </p:nvPr>
        </p:nvSpPr>
        <p:spPr>
          <a:xfrm>
            <a:off x="1622425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 xmlns:a16="http://schemas.microsoft.com/office/drawing/2014/main" id="{CDE9935C-FEBD-421A-A63B-8A87A2D4A4D9}"/>
              </a:ext>
            </a:extLst>
          </p:cNvPr>
          <p:cNvSpPr>
            <a:spLocks noGrp="1"/>
          </p:cNvSpPr>
          <p:nvPr>
            <p:ph type="body" sz="quarter" idx="58" hasCustomPrompt="1"/>
          </p:nvPr>
        </p:nvSpPr>
        <p:spPr>
          <a:xfrm>
            <a:off x="169322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 xmlns:a16="http://schemas.microsoft.com/office/drawing/2014/main" id="{D242C672-1222-4C21-9E3D-F365D9665E1B}"/>
              </a:ext>
            </a:extLst>
          </p:cNvPr>
          <p:cNvSpPr>
            <a:spLocks noGrp="1"/>
          </p:cNvSpPr>
          <p:nvPr>
            <p:ph type="body" sz="quarter" idx="59" hasCustomPrompt="1"/>
          </p:nvPr>
        </p:nvSpPr>
        <p:spPr>
          <a:xfrm>
            <a:off x="8041485" y="3286132"/>
            <a:ext cx="2690814" cy="842963"/>
          </a:xfrm>
          <a:solidFill>
            <a:schemeClr val="bg1">
              <a:lumMod val="95000"/>
            </a:schemeClr>
          </a:solidFill>
        </p:spPr>
        <p:txBody>
          <a:bodyPr tIns="36000" anchor="t"/>
          <a:lstStyle>
            <a:lvl1pPr marL="0" indent="0" algn="ctr">
              <a:buNone/>
              <a:defRPr sz="2300"/>
            </a:lvl1pPr>
          </a:lstStyle>
          <a:p>
            <a:pPr lvl="0"/>
            <a:r>
              <a:rPr lang="en-US" noProof="0"/>
              <a:t>Item Title</a:t>
            </a:r>
          </a:p>
        </p:txBody>
      </p:sp>
      <p:sp>
        <p:nvSpPr>
          <p:cNvPr id="37" name="Text Placeholder 36">
            <a:extLst>
              <a:ext uri="{FF2B5EF4-FFF2-40B4-BE49-F238E27FC236}">
                <a16:creationId xmlns="" xmlns:a16="http://schemas.microsoft.com/office/drawing/2014/main" id="{2F97A7E3-509A-417D-9818-EDDA3B539E4F}"/>
              </a:ext>
            </a:extLst>
          </p:cNvPr>
          <p:cNvSpPr>
            <a:spLocks noGrp="1"/>
          </p:cNvSpPr>
          <p:nvPr>
            <p:ph type="body" sz="quarter" idx="60" hasCustomPrompt="1"/>
          </p:nvPr>
        </p:nvSpPr>
        <p:spPr>
          <a:xfrm>
            <a:off x="8119078" y="3757512"/>
            <a:ext cx="2535628" cy="337005"/>
          </a:xfrm>
        </p:spPr>
        <p:txBody>
          <a:bodyPr/>
          <a:lstStyle>
            <a:lvl1pPr marL="0" indent="0" algn="ctr">
              <a:buNone/>
              <a:defRPr sz="18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Picture Placeholder 4">
            <a:extLst>
              <a:ext uri="{FF2B5EF4-FFF2-40B4-BE49-F238E27FC236}">
                <a16:creationId xmlns="" xmlns:a16="http://schemas.microsoft.com/office/drawing/2014/main" id="{8977821B-617D-47E4-AAA2-FADADD15EBCD}"/>
              </a:ext>
            </a:extLst>
          </p:cNvPr>
          <p:cNvSpPr>
            <a:spLocks noGrp="1"/>
          </p:cNvSpPr>
          <p:nvPr>
            <p:ph type="pic" sz="quarter" idx="12" hasCustomPrompt="1"/>
          </p:nvPr>
        </p:nvSpPr>
        <p:spPr>
          <a:xfrm>
            <a:off x="64770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296228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11" name="Text Placeholder 10">
            <a:extLst>
              <a:ext uri="{FF2B5EF4-FFF2-40B4-BE49-F238E27FC236}">
                <a16:creationId xmlns="" xmlns:a16="http://schemas.microsoft.com/office/drawing/2014/main" id="{53739758-B746-428A-A18B-3989DA89A860}"/>
              </a:ext>
            </a:extLst>
          </p:cNvPr>
          <p:cNvSpPr>
            <a:spLocks noGrp="1"/>
          </p:cNvSpPr>
          <p:nvPr>
            <p:ph type="body" sz="quarter" idx="14" hasCustomPrompt="1"/>
          </p:nvPr>
        </p:nvSpPr>
        <p:spPr>
          <a:xfrm>
            <a:off x="296228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28" name="Text Placeholder 8">
            <a:extLst>
              <a:ext uri="{FF2B5EF4-FFF2-40B4-BE49-F238E27FC236}">
                <a16:creationId xmlns="" xmlns:a16="http://schemas.microsoft.com/office/drawing/2014/main" id="{B502D142-31B4-4BFF-A18F-9FB36E0F4005}"/>
              </a:ext>
            </a:extLst>
          </p:cNvPr>
          <p:cNvSpPr>
            <a:spLocks noGrp="1"/>
          </p:cNvSpPr>
          <p:nvPr>
            <p:ph type="body" sz="quarter" idx="33" hasCustomPrompt="1"/>
          </p:nvPr>
        </p:nvSpPr>
        <p:spPr>
          <a:xfrm>
            <a:off x="296228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 xmlns:a16="http://schemas.microsoft.com/office/drawing/2014/main" id="{ED382BE6-73A2-49C4-9284-7996310FE85F}"/>
              </a:ext>
            </a:extLst>
          </p:cNvPr>
          <p:cNvSpPr>
            <a:spLocks noGrp="1"/>
          </p:cNvSpPr>
          <p:nvPr>
            <p:ph type="pic" sz="quarter" idx="34" hasCustomPrompt="1"/>
          </p:nvPr>
        </p:nvSpPr>
        <p:spPr>
          <a:xfrm>
            <a:off x="6402046"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2" name="Text Placeholder 8">
            <a:extLst>
              <a:ext uri="{FF2B5EF4-FFF2-40B4-BE49-F238E27FC236}">
                <a16:creationId xmlns="" xmlns:a16="http://schemas.microsoft.com/office/drawing/2014/main" id="{5E81FDE4-AA9D-42F8-BEAF-C710A81DC8AB}"/>
              </a:ext>
            </a:extLst>
          </p:cNvPr>
          <p:cNvSpPr>
            <a:spLocks noGrp="1"/>
          </p:cNvSpPr>
          <p:nvPr>
            <p:ph type="body" sz="quarter" idx="35" hasCustomPrompt="1"/>
          </p:nvPr>
        </p:nvSpPr>
        <p:spPr>
          <a:xfrm>
            <a:off x="8716626"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3" name="Text Placeholder 10">
            <a:extLst>
              <a:ext uri="{FF2B5EF4-FFF2-40B4-BE49-F238E27FC236}">
                <a16:creationId xmlns="" xmlns:a16="http://schemas.microsoft.com/office/drawing/2014/main" id="{9D6585E1-D051-4611-811C-C8101B0D2F03}"/>
              </a:ext>
            </a:extLst>
          </p:cNvPr>
          <p:cNvSpPr>
            <a:spLocks noGrp="1"/>
          </p:cNvSpPr>
          <p:nvPr>
            <p:ph type="body" sz="quarter" idx="36" hasCustomPrompt="1"/>
          </p:nvPr>
        </p:nvSpPr>
        <p:spPr>
          <a:xfrm>
            <a:off x="8716626"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 xmlns:a16="http://schemas.microsoft.com/office/drawing/2014/main" id="{6C195A32-24CC-4109-9C00-31757D0A0A3C}"/>
              </a:ext>
            </a:extLst>
          </p:cNvPr>
          <p:cNvSpPr>
            <a:spLocks noGrp="1"/>
          </p:cNvSpPr>
          <p:nvPr>
            <p:ph type="body" sz="quarter" idx="37" hasCustomPrompt="1"/>
          </p:nvPr>
        </p:nvSpPr>
        <p:spPr>
          <a:xfrm>
            <a:off x="8716626"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 xmlns:a16="http://schemas.microsoft.com/office/drawing/2014/main" id="{B318C64F-C963-4A3C-BB8F-999A7F7F5F88}"/>
              </a:ext>
            </a:extLst>
          </p:cNvPr>
          <p:cNvSpPr>
            <a:spLocks noGrp="1"/>
          </p:cNvSpPr>
          <p:nvPr>
            <p:ph type="pic" sz="quarter" idx="38" hasCustomPrompt="1"/>
          </p:nvPr>
        </p:nvSpPr>
        <p:spPr>
          <a:xfrm>
            <a:off x="1216924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6" name="Text Placeholder 8">
            <a:extLst>
              <a:ext uri="{FF2B5EF4-FFF2-40B4-BE49-F238E27FC236}">
                <a16:creationId xmlns="" xmlns:a16="http://schemas.microsoft.com/office/drawing/2014/main" id="{B8B9BC49-5937-4C0A-9AA6-7A7DA7F18CAF}"/>
              </a:ext>
            </a:extLst>
          </p:cNvPr>
          <p:cNvSpPr>
            <a:spLocks noGrp="1"/>
          </p:cNvSpPr>
          <p:nvPr>
            <p:ph type="body" sz="quarter" idx="39" hasCustomPrompt="1"/>
          </p:nvPr>
        </p:nvSpPr>
        <p:spPr>
          <a:xfrm>
            <a:off x="1447097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7" name="Text Placeholder 10">
            <a:extLst>
              <a:ext uri="{FF2B5EF4-FFF2-40B4-BE49-F238E27FC236}">
                <a16:creationId xmlns="" xmlns:a16="http://schemas.microsoft.com/office/drawing/2014/main" id="{8020B4D6-002F-4FA9-BF1D-FC56D9A06F28}"/>
              </a:ext>
            </a:extLst>
          </p:cNvPr>
          <p:cNvSpPr>
            <a:spLocks noGrp="1"/>
          </p:cNvSpPr>
          <p:nvPr>
            <p:ph type="body" sz="quarter" idx="40" hasCustomPrompt="1"/>
          </p:nvPr>
        </p:nvSpPr>
        <p:spPr>
          <a:xfrm>
            <a:off x="1447097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 xmlns:a16="http://schemas.microsoft.com/office/drawing/2014/main" id="{93C1946C-7118-4BF3-8EE8-B0944465F49A}"/>
              </a:ext>
            </a:extLst>
          </p:cNvPr>
          <p:cNvSpPr>
            <a:spLocks noGrp="1"/>
          </p:cNvSpPr>
          <p:nvPr>
            <p:ph type="body" sz="quarter" idx="41" hasCustomPrompt="1"/>
          </p:nvPr>
        </p:nvSpPr>
        <p:spPr>
          <a:xfrm>
            <a:off x="1447097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64770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64770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3563556"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3563556"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647941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647941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9395264"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9395264"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1231112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1231112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64770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3563556"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647941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9395264"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1231112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21" name="Text Placeholder 8">
            <a:extLst>
              <a:ext uri="{FF2B5EF4-FFF2-40B4-BE49-F238E27FC236}">
                <a16:creationId xmlns="" xmlns:a16="http://schemas.microsoft.com/office/drawing/2014/main" id="{F9EF21D5-1862-4F5B-86BF-B76AF2A72B32}"/>
              </a:ext>
            </a:extLst>
          </p:cNvPr>
          <p:cNvSpPr>
            <a:spLocks noGrp="1"/>
          </p:cNvSpPr>
          <p:nvPr>
            <p:ph type="body" sz="quarter" idx="46" hasCustomPrompt="1"/>
          </p:nvPr>
        </p:nvSpPr>
        <p:spPr>
          <a:xfrm>
            <a:off x="1522697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22" name="Text Placeholder 10">
            <a:extLst>
              <a:ext uri="{FF2B5EF4-FFF2-40B4-BE49-F238E27FC236}">
                <a16:creationId xmlns="" xmlns:a16="http://schemas.microsoft.com/office/drawing/2014/main" id="{80EC8DA4-EC6B-4362-949F-968E973A545B}"/>
              </a:ext>
            </a:extLst>
          </p:cNvPr>
          <p:cNvSpPr>
            <a:spLocks noGrp="1"/>
          </p:cNvSpPr>
          <p:nvPr>
            <p:ph type="body" sz="quarter" idx="47" hasCustomPrompt="1"/>
          </p:nvPr>
        </p:nvSpPr>
        <p:spPr>
          <a:xfrm>
            <a:off x="1522697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 xmlns:a16="http://schemas.microsoft.com/office/drawing/2014/main" id="{FC64B5FD-0E87-4FAB-AFEA-D10DFED9F653}"/>
              </a:ext>
            </a:extLst>
          </p:cNvPr>
          <p:cNvSpPr>
            <a:spLocks noGrp="1"/>
          </p:cNvSpPr>
          <p:nvPr>
            <p:ph type="pic" sz="quarter" idx="48"/>
          </p:nvPr>
        </p:nvSpPr>
        <p:spPr>
          <a:xfrm>
            <a:off x="1522697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spTree>
      <p:nvGrpSpPr>
        <p:cNvPr id="1" name=""/>
        <p:cNvGrpSpPr/>
        <p:nvPr/>
      </p:nvGrpSpPr>
      <p:grpSpPr>
        <a:xfrm>
          <a:off x="0" y="0"/>
          <a:ext cx="0" cy="0"/>
          <a:chOff x="0" y="0"/>
          <a:chExt cx="0" cy="0"/>
        </a:xfrm>
      </p:grpSpPr>
      <p:sp>
        <p:nvSpPr>
          <p:cNvPr id="9" name="Picture Placeholder 9">
            <a:extLst>
              <a:ext uri="{FF2B5EF4-FFF2-40B4-BE49-F238E27FC236}">
                <a16:creationId xmlns="" xmlns:a16="http://schemas.microsoft.com/office/drawing/2014/main" id="{8BA39708-26C4-4C58-AAF1-7DDBAAFACC99}"/>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0" name="Rectangle 9">
            <a:extLst>
              <a:ext uri="{FF2B5EF4-FFF2-40B4-BE49-F238E27FC236}">
                <a16:creationId xmlns="" xmlns:a16="http://schemas.microsoft.com/office/drawing/2014/main" id="{129FEC1A-545F-4D58-B291-028B7D695567}"/>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9809847" y="3565500"/>
            <a:ext cx="5357674" cy="3581400"/>
          </a:xfrm>
        </p:spPr>
        <p:txBody>
          <a:bodyPr anchor="b"/>
          <a:lstStyle>
            <a:lvl1pPr algn="l">
              <a:defRPr sz="54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9809847" y="7443788"/>
            <a:ext cx="535767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787B6BB1-24C3-48A6-913C-94F7EA8127A1}"/>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C1C9CBFF-5639-480A-82C7-50DAD54E2E48}"/>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Picture Placeholder 34">
            <a:extLst>
              <a:ext uri="{FF2B5EF4-FFF2-40B4-BE49-F238E27FC236}">
                <a16:creationId xmlns="" xmlns:a16="http://schemas.microsoft.com/office/drawing/2014/main" id="{068A8566-C5D4-4325-9945-836C54834D3F}"/>
              </a:ext>
            </a:extLst>
          </p:cNvPr>
          <p:cNvSpPr>
            <a:spLocks noGrp="1"/>
          </p:cNvSpPr>
          <p:nvPr>
            <p:ph type="pic" sz="quarter" idx="12"/>
          </p:nvPr>
        </p:nvSpPr>
        <p:spPr>
          <a:xfrm>
            <a:off x="7721599" y="-348342"/>
            <a:ext cx="11533796" cy="10314568"/>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4446514"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30592846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34">
            <a:extLst>
              <a:ext uri="{FF2B5EF4-FFF2-40B4-BE49-F238E27FC236}">
                <a16:creationId xmlns="" xmlns:a16="http://schemas.microsoft.com/office/drawing/2014/main" id="{068A8566-C5D4-4325-9945-836C54834D3F}"/>
              </a:ext>
            </a:extLst>
          </p:cNvPr>
          <p:cNvSpPr>
            <a:spLocks noGrp="1"/>
          </p:cNvSpPr>
          <p:nvPr>
            <p:ph type="pic" sz="quarter" idx="12"/>
          </p:nvPr>
        </p:nvSpPr>
        <p:spPr>
          <a:xfrm>
            <a:off x="9534236" y="1593454"/>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4144418"/>
            <a:ext cx="5035225"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431548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582A4E56-DEE9-4FB2-89FF-0F12DB08ADCA}"/>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6" name="Slide Number Placeholder 5">
            <a:extLst>
              <a:ext uri="{FF2B5EF4-FFF2-40B4-BE49-F238E27FC236}">
                <a16:creationId xmlns=""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760238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14" name="Picture Placeholder 9">
            <a:extLst>
              <a:ext uri="{FF2B5EF4-FFF2-40B4-BE49-F238E27FC236}">
                <a16:creationId xmlns="" xmlns:a16="http://schemas.microsoft.com/office/drawing/2014/main" id="{FF978957-D101-43B4-A717-19B1820B4F1A}"/>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9" name="Rectangle 8">
            <a:extLst>
              <a:ext uri="{FF2B5EF4-FFF2-40B4-BE49-F238E27FC236}">
                <a16:creationId xmlns="" xmlns:a16="http://schemas.microsoft.com/office/drawing/2014/main" id="{84DD3616-4E40-4CE5-88C8-2AF6E47D2086}"/>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1" name="Rectangle 10">
            <a:extLst>
              <a:ext uri="{FF2B5EF4-FFF2-40B4-BE49-F238E27FC236}">
                <a16:creationId xmlns="" xmlns:a16="http://schemas.microsoft.com/office/drawing/2014/main" id="{1EA3B184-0AF0-4DF5-B2BD-E6D1806BE1BF}"/>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2" name="Rectangle 11">
            <a:extLst>
              <a:ext uri="{FF2B5EF4-FFF2-40B4-BE49-F238E27FC236}">
                <a16:creationId xmlns="" xmlns:a16="http://schemas.microsoft.com/office/drawing/2014/main" id="{B8FC9062-5711-4550-8470-F1324E804FFF}"/>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9504002" y="0"/>
            <a:ext cx="5969364" cy="10287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hasCustomPrompt="1"/>
          </p:nvPr>
        </p:nvSpPr>
        <p:spPr>
          <a:xfrm>
            <a:off x="9809847" y="3565500"/>
            <a:ext cx="5357674" cy="3581400"/>
          </a:xfrm>
        </p:spPr>
        <p:txBody>
          <a:bodyPr anchor="b"/>
          <a:lstStyle>
            <a:lvl1pPr algn="l">
              <a:defRPr sz="8000" spc="-452">
                <a:solidFill>
                  <a:schemeClr val="bg1"/>
                </a:solidFill>
              </a:defRPr>
            </a:lvl1pPr>
          </a:lstStyle>
          <a:p>
            <a:r>
              <a:rPr lang="en-US" noProof="0"/>
              <a:t>Thank You</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hasCustomPrompt="1"/>
          </p:nvPr>
        </p:nvSpPr>
        <p:spPr>
          <a:xfrm>
            <a:off x="10358438" y="7586667"/>
            <a:ext cx="4809080" cy="371475"/>
          </a:xfrm>
        </p:spPr>
        <p:txBody>
          <a:bodyPr/>
          <a:lstStyle>
            <a:lvl1pPr marL="0" indent="0" algn="l">
              <a:buNone/>
              <a:defRPr sz="21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Full Name</a:t>
            </a:r>
          </a:p>
        </p:txBody>
      </p:sp>
      <p:sp>
        <p:nvSpPr>
          <p:cNvPr id="5" name="Text Placeholder 4">
            <a:extLst>
              <a:ext uri="{FF2B5EF4-FFF2-40B4-BE49-F238E27FC236}">
                <a16:creationId xmlns="" xmlns:a16="http://schemas.microsoft.com/office/drawing/2014/main" id="{99EABB85-2AAF-4939-BDF4-E3CF2F31B32F}"/>
              </a:ext>
            </a:extLst>
          </p:cNvPr>
          <p:cNvSpPr>
            <a:spLocks noGrp="1"/>
          </p:cNvSpPr>
          <p:nvPr>
            <p:ph type="body" sz="quarter" idx="12" hasCustomPrompt="1"/>
          </p:nvPr>
        </p:nvSpPr>
        <p:spPr>
          <a:xfrm>
            <a:off x="10358441" y="8101017"/>
            <a:ext cx="4810126" cy="371475"/>
          </a:xfrm>
        </p:spPr>
        <p:txBody>
          <a:bodyPr vert="horz" lIns="0" tIns="0" rIns="0" bIns="0" rtlCol="0">
            <a:noAutofit/>
          </a:bodyPr>
          <a:lstStyle>
            <a:lvl1pPr marL="0" indent="0">
              <a:buNone/>
              <a:defRPr lang="en-US" sz="2100" dirty="0" smtClean="0">
                <a:solidFill>
                  <a:schemeClr val="bg1"/>
                </a:solidFill>
              </a:defRPr>
            </a:lvl1pPr>
            <a:lvl2pPr>
              <a:defRPr lang="en-US" sz="3000" dirty="0" smtClean="0"/>
            </a:lvl2pPr>
            <a:lvl3pPr>
              <a:defRPr lang="en-US" sz="2700" dirty="0" smtClean="0"/>
            </a:lvl3pPr>
            <a:lvl4pPr>
              <a:defRPr lang="en-US" sz="2300" dirty="0" smtClean="0"/>
            </a:lvl4pPr>
            <a:lvl5pPr>
              <a:defRPr lang="en-ZA" sz="2300" dirty="0"/>
            </a:lvl5pPr>
          </a:lstStyle>
          <a:p>
            <a:pPr marL="400038" lvl="0" indent="-400038"/>
            <a:r>
              <a:rPr lang="en-US" noProof="0"/>
              <a:t>Contact Number</a:t>
            </a:r>
          </a:p>
        </p:txBody>
      </p:sp>
      <p:sp>
        <p:nvSpPr>
          <p:cNvPr id="10" name="Text Placeholder 9">
            <a:extLst>
              <a:ext uri="{FF2B5EF4-FFF2-40B4-BE49-F238E27FC236}">
                <a16:creationId xmlns="" xmlns:a16="http://schemas.microsoft.com/office/drawing/2014/main" id="{04E7DF27-55E9-4F17-91D3-29228A4020F3}"/>
              </a:ext>
            </a:extLst>
          </p:cNvPr>
          <p:cNvSpPr>
            <a:spLocks noGrp="1"/>
          </p:cNvSpPr>
          <p:nvPr>
            <p:ph type="body" sz="quarter" idx="13" hasCustomPrompt="1"/>
          </p:nvPr>
        </p:nvSpPr>
        <p:spPr>
          <a:xfrm>
            <a:off x="10358441" y="8627274"/>
            <a:ext cx="4810126" cy="371475"/>
          </a:xfrm>
        </p:spPr>
        <p:txBody>
          <a:bodyPr vert="horz" lIns="0" tIns="0" rIns="0" bIns="0" rtlCol="0">
            <a:noAutofit/>
          </a:bodyPr>
          <a:lstStyle>
            <a:lvl1pPr marL="0" indent="0">
              <a:buNone/>
              <a:defRPr lang="en-US" sz="2100" smtClean="0">
                <a:solidFill>
                  <a:schemeClr val="bg1"/>
                </a:solidFill>
              </a:defRPr>
            </a:lvl1pPr>
            <a:lvl2pPr>
              <a:defRPr lang="en-US" sz="3000" smtClean="0"/>
            </a:lvl2pPr>
            <a:lvl3pPr>
              <a:defRPr lang="en-US" sz="2700" smtClean="0"/>
            </a:lvl3pPr>
            <a:lvl4pPr>
              <a:defRPr lang="en-US" sz="2300" smtClean="0"/>
            </a:lvl4pPr>
            <a:lvl5pPr>
              <a:defRPr lang="en-ZA" sz="2300"/>
            </a:lvl5pPr>
          </a:lstStyle>
          <a:p>
            <a:pPr marL="400038" lvl="0" indent="-400038"/>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965" y="1373248"/>
            <a:ext cx="6999214" cy="7026158"/>
          </a:xfrm>
          <a:prstGeom prst="rect">
            <a:avLst/>
          </a:prstGeom>
        </p:spPr>
      </p:pic>
      <p:pic>
        <p:nvPicPr>
          <p:cNvPr id="9" name="Picture 8" descr="Screen of a cell phone&#10;&#10;Description generated with high confidence">
            <a:extLst>
              <a:ext uri="{FF2B5EF4-FFF2-40B4-BE49-F238E27FC236}">
                <a16:creationId xmlns=""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44397" y="1373248"/>
            <a:ext cx="6999214" cy="7026158"/>
          </a:xfrm>
          <a:prstGeom prst="rect">
            <a:avLst/>
          </a:prstGeom>
        </p:spPr>
      </p:pic>
      <p:pic>
        <p:nvPicPr>
          <p:cNvPr id="10" name="Picture 9" descr="Screen of a cell phone&#10;&#10;Description generated with high confidence">
            <a:extLst>
              <a:ext uri="{FF2B5EF4-FFF2-40B4-BE49-F238E27FC236}">
                <a16:creationId xmlns=""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8829" y="1373248"/>
            <a:ext cx="6999214" cy="7026158"/>
          </a:xfrm>
          <a:prstGeom prst="rect">
            <a:avLst/>
          </a:prstGeom>
        </p:spPr>
      </p:pic>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Content Placeholder 3">
            <a:extLst>
              <a:ext uri="{FF2B5EF4-FFF2-40B4-BE49-F238E27FC236}">
                <a16:creationId xmlns="" xmlns:a16="http://schemas.microsoft.com/office/drawing/2014/main" id="{47EC9494-5A42-419D-AADF-96EF1EFD7B64}"/>
              </a:ext>
            </a:extLst>
          </p:cNvPr>
          <p:cNvSpPr>
            <a:spLocks noGrp="1"/>
          </p:cNvSpPr>
          <p:nvPr>
            <p:ph sz="half" idx="2" hasCustomPrompt="1"/>
          </p:nvPr>
        </p:nvSpPr>
        <p:spPr>
          <a:xfrm>
            <a:off x="2423260"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 xmlns:a16="http://schemas.microsoft.com/office/drawing/2014/main" id="{CE2D3309-00A3-42D9-8706-6F2A6AD3BB04}"/>
              </a:ext>
            </a:extLst>
          </p:cNvPr>
          <p:cNvSpPr>
            <a:spLocks noGrp="1"/>
          </p:cNvSpPr>
          <p:nvPr>
            <p:ph type="body" sz="quarter" idx="14" hasCustomPrompt="1"/>
          </p:nvPr>
        </p:nvSpPr>
        <p:spPr>
          <a:xfrm>
            <a:off x="2423260"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 xmlns:a16="http://schemas.microsoft.com/office/drawing/2014/main" id="{94E4C70C-AC1E-4EDE-B2C1-23A54123479F}"/>
              </a:ext>
            </a:extLst>
          </p:cNvPr>
          <p:cNvSpPr>
            <a:spLocks noGrp="1"/>
          </p:cNvSpPr>
          <p:nvPr>
            <p:ph sz="half" idx="15" hasCustomPrompt="1"/>
          </p:nvPr>
        </p:nvSpPr>
        <p:spPr>
          <a:xfrm>
            <a:off x="7765724"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 xmlns:a16="http://schemas.microsoft.com/office/drawing/2014/main" id="{14B1BB7D-C6D3-4D9C-A235-6CBB5A13EEC6}"/>
              </a:ext>
            </a:extLst>
          </p:cNvPr>
          <p:cNvSpPr>
            <a:spLocks noGrp="1"/>
          </p:cNvSpPr>
          <p:nvPr>
            <p:ph type="body" sz="quarter" idx="16" hasCustomPrompt="1"/>
          </p:nvPr>
        </p:nvSpPr>
        <p:spPr>
          <a:xfrm>
            <a:off x="7765724"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 xmlns:a16="http://schemas.microsoft.com/office/drawing/2014/main" id="{718515F4-6451-4FB7-ACE4-5D9C2CD207A4}"/>
              </a:ext>
            </a:extLst>
          </p:cNvPr>
          <p:cNvSpPr>
            <a:spLocks noGrp="1"/>
          </p:cNvSpPr>
          <p:nvPr>
            <p:ph sz="half" idx="17" hasCustomPrompt="1"/>
          </p:nvPr>
        </p:nvSpPr>
        <p:spPr>
          <a:xfrm>
            <a:off x="13049818"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 xmlns:a16="http://schemas.microsoft.com/office/drawing/2014/main" id="{B362C889-34FC-4EB1-967B-DC98349082CB}"/>
              </a:ext>
            </a:extLst>
          </p:cNvPr>
          <p:cNvSpPr>
            <a:spLocks noGrp="1"/>
          </p:cNvSpPr>
          <p:nvPr>
            <p:ph type="body" sz="quarter" idx="18" hasCustomPrompt="1"/>
          </p:nvPr>
        </p:nvSpPr>
        <p:spPr>
          <a:xfrm>
            <a:off x="13049818"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 xmlns:a16="http://schemas.microsoft.com/office/drawing/2014/main" id="{4C4EB921-BD58-4C2E-BDD5-FC8D2629829B}"/>
              </a:ext>
            </a:extLst>
          </p:cNvPr>
          <p:cNvSpPr>
            <a:spLocks noGrp="1"/>
          </p:cNvSpPr>
          <p:nvPr>
            <p:ph type="pic" sz="quarter" idx="19"/>
          </p:nvPr>
        </p:nvSpPr>
        <p:spPr>
          <a:xfrm>
            <a:off x="2627523"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7" name="Picture Placeholder 3">
            <a:extLst>
              <a:ext uri="{FF2B5EF4-FFF2-40B4-BE49-F238E27FC236}">
                <a16:creationId xmlns="" xmlns:a16="http://schemas.microsoft.com/office/drawing/2014/main" id="{3CB44DE3-C599-4EA7-BFDA-4E39AE89FC01}"/>
              </a:ext>
            </a:extLst>
          </p:cNvPr>
          <p:cNvSpPr>
            <a:spLocks noGrp="1"/>
          </p:cNvSpPr>
          <p:nvPr>
            <p:ph type="pic" sz="quarter" idx="20"/>
          </p:nvPr>
        </p:nvSpPr>
        <p:spPr>
          <a:xfrm>
            <a:off x="7921955"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8" name="Picture Placeholder 3">
            <a:extLst>
              <a:ext uri="{FF2B5EF4-FFF2-40B4-BE49-F238E27FC236}">
                <a16:creationId xmlns="" xmlns:a16="http://schemas.microsoft.com/office/drawing/2014/main" id="{A4392E45-2A0B-49BF-9952-79C42AF8DE90}"/>
              </a:ext>
            </a:extLst>
          </p:cNvPr>
          <p:cNvSpPr>
            <a:spLocks noGrp="1"/>
          </p:cNvSpPr>
          <p:nvPr>
            <p:ph type="pic" sz="quarter" idx="21"/>
          </p:nvPr>
        </p:nvSpPr>
        <p:spPr>
          <a:xfrm>
            <a:off x="13216389"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12301276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 name="Text Placeholder 3">
            <a:extLst>
              <a:ext uri="{FF2B5EF4-FFF2-40B4-BE49-F238E27FC236}">
                <a16:creationId xmlns="" xmlns:a16="http://schemas.microsoft.com/office/drawing/2014/main" id="{749CC2AE-E299-42B4-A2C4-357708A0054F}"/>
              </a:ext>
            </a:extLst>
          </p:cNvPr>
          <p:cNvSpPr>
            <a:spLocks noGrp="1"/>
          </p:cNvSpPr>
          <p:nvPr>
            <p:ph type="body" sz="quarter" idx="34" hasCustomPrompt="1"/>
          </p:nvPr>
        </p:nvSpPr>
        <p:spPr>
          <a:xfrm>
            <a:off x="647702"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87383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 xmlns:a16="http://schemas.microsoft.com/office/drawing/2014/main" id="{03139A49-E537-4395-967A-08C997820703}"/>
              </a:ext>
            </a:extLst>
          </p:cNvPr>
          <p:cNvSpPr>
            <a:spLocks noGrp="1"/>
          </p:cNvSpPr>
          <p:nvPr>
            <p:ph type="body" sz="quarter" idx="35" hasCustomPrompt="1"/>
          </p:nvPr>
        </p:nvSpPr>
        <p:spPr>
          <a:xfrm>
            <a:off x="6487762" y="5387493"/>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 xmlns:a16="http://schemas.microsoft.com/office/drawing/2014/main" id="{3EE1C8A1-F171-46D2-A92F-1B0E9C52B1A9}"/>
              </a:ext>
            </a:extLst>
          </p:cNvPr>
          <p:cNvSpPr>
            <a:spLocks noGrp="1"/>
          </p:cNvSpPr>
          <p:nvPr>
            <p:ph type="body" sz="quarter" idx="36" hasCustomPrompt="1"/>
          </p:nvPr>
        </p:nvSpPr>
        <p:spPr>
          <a:xfrm>
            <a:off x="6702078" y="8172816"/>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 xmlns:a16="http://schemas.microsoft.com/office/drawing/2014/main" id="{E3E7FB48-98BE-4677-A80F-969F9F307209}"/>
              </a:ext>
            </a:extLst>
          </p:cNvPr>
          <p:cNvSpPr>
            <a:spLocks noGrp="1"/>
          </p:cNvSpPr>
          <p:nvPr>
            <p:ph type="body" sz="quarter" idx="37" hasCustomPrompt="1"/>
          </p:nvPr>
        </p:nvSpPr>
        <p:spPr>
          <a:xfrm>
            <a:off x="12327820"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 xmlns:a16="http://schemas.microsoft.com/office/drawing/2014/main" id="{0146F28A-70F5-4E8B-8A3A-ADB1B6A080D1}"/>
              </a:ext>
            </a:extLst>
          </p:cNvPr>
          <p:cNvSpPr>
            <a:spLocks noGrp="1"/>
          </p:cNvSpPr>
          <p:nvPr>
            <p:ph type="body" sz="quarter" idx="38" hasCustomPrompt="1"/>
          </p:nvPr>
        </p:nvSpPr>
        <p:spPr>
          <a:xfrm>
            <a:off x="1255395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18310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5805D700-F00E-4505-8483-501219FB8BD2}"/>
              </a:ext>
            </a:extLst>
          </p:cNvPr>
          <p:cNvSpPr/>
          <p:nvPr userDrawn="1"/>
        </p:nvSpPr>
        <p:spPr>
          <a:xfrm>
            <a:off x="0" y="5"/>
            <a:ext cx="18288000" cy="95480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4186834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13" name="Content Placeholder 2">
            <a:extLst>
              <a:ext uri="{FF2B5EF4-FFF2-40B4-BE49-F238E27FC236}">
                <a16:creationId xmlns="" xmlns:a16="http://schemas.microsoft.com/office/drawing/2014/main" id="{DF554488-3F7D-4F3A-9AAF-73FB0977D735}"/>
              </a:ext>
            </a:extLst>
          </p:cNvPr>
          <p:cNvSpPr>
            <a:spLocks noGrp="1"/>
          </p:cNvSpPr>
          <p:nvPr>
            <p:ph idx="1" hasCustomPrompt="1"/>
          </p:nvPr>
        </p:nvSpPr>
        <p:spPr>
          <a:xfrm>
            <a:off x="8708947" y="685807"/>
            <a:ext cx="8251690" cy="8117681"/>
          </a:xfrm>
        </p:spPr>
        <p:txBody>
          <a:bodyPr/>
          <a:lstStyle>
            <a:lvl1pPr>
              <a:buClr>
                <a:schemeClr val="bg1"/>
              </a:buClr>
              <a:defRPr sz="3600">
                <a:solidFill>
                  <a:schemeClr val="bg1"/>
                </a:solidFill>
              </a:defRPr>
            </a:lvl1pPr>
            <a:lvl2pPr>
              <a:defRPr sz="3000">
                <a:solidFill>
                  <a:schemeClr val="bg1"/>
                </a:solidFill>
              </a:defRPr>
            </a:lvl2pPr>
            <a:lvl3pPr>
              <a:defRPr sz="2700">
                <a:solidFill>
                  <a:schemeClr val="bg1"/>
                </a:solidFill>
              </a:defRPr>
            </a:lvl3pPr>
            <a:lvl4pPr>
              <a:defRPr sz="2300">
                <a:solidFill>
                  <a:schemeClr val="bg1"/>
                </a:solidFill>
              </a:defRPr>
            </a:lvl4pPr>
            <a:lvl5pPr>
              <a:defRPr sz="2300">
                <a:solidFill>
                  <a:schemeClr val="bg1"/>
                </a:solidFill>
              </a:defRPr>
            </a:lvl5pPr>
            <a:lvl6pPr>
              <a:defRPr sz="3000"/>
            </a:lvl6pPr>
            <a:lvl7pPr>
              <a:defRPr sz="3000"/>
            </a:lvl7pPr>
            <a:lvl8pPr>
              <a:defRPr sz="3000"/>
            </a:lvl8pPr>
            <a:lvl9pPr>
              <a:defRPr sz="3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9">
            <a:extLst>
              <a:ext uri="{FF2B5EF4-FFF2-40B4-BE49-F238E27FC236}">
                <a16:creationId xmlns="" xmlns:a16="http://schemas.microsoft.com/office/drawing/2014/main" id="{6FAD7B97-1B74-414B-B585-45E33908CBEB}"/>
              </a:ext>
            </a:extLst>
          </p:cNvPr>
          <p:cNvSpPr>
            <a:spLocks noGrp="1"/>
          </p:cNvSpPr>
          <p:nvPr>
            <p:ph type="pic" sz="quarter" idx="10" hasCustomPrompt="1"/>
          </p:nvPr>
        </p:nvSpPr>
        <p:spPr>
          <a:xfrm>
            <a:off x="0" y="7"/>
            <a:ext cx="18288000" cy="9548045"/>
          </a:xfrm>
          <a:solidFill>
            <a:schemeClr val="tx1">
              <a:lumMod val="75000"/>
              <a:lumOff val="25000"/>
            </a:schemeClr>
          </a:solidFill>
        </p:spPr>
        <p:txBody>
          <a:bodyPr vert="vert270" lIns="143999" tIns="0" rIns="0" anchor="t"/>
          <a:lstStyle>
            <a:lvl1pPr marL="0" indent="0" algn="ct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9" name="Picture Placeholder 2">
            <a:extLst>
              <a:ext uri="{FF2B5EF4-FFF2-40B4-BE49-F238E27FC236}">
                <a16:creationId xmlns="" xmlns:a16="http://schemas.microsoft.com/office/drawing/2014/main" id="{56321125-B861-4CD5-8023-6E403517657A}"/>
              </a:ext>
            </a:extLst>
          </p:cNvPr>
          <p:cNvSpPr>
            <a:spLocks noGrp="1"/>
          </p:cNvSpPr>
          <p:nvPr>
            <p:ph type="pic" idx="1"/>
          </p:nvPr>
        </p:nvSpPr>
        <p:spPr>
          <a:xfrm>
            <a:off x="8706272" y="685806"/>
            <a:ext cx="8257032" cy="8105775"/>
          </a:xfrm>
        </p:spPr>
        <p:txBody>
          <a:bodyPr/>
          <a:lstStyle>
            <a:lvl1pPr marL="0" indent="0">
              <a:buNone/>
              <a:defRPr sz="4800">
                <a:solidFill>
                  <a:schemeClr val="bg1"/>
                </a:solidFill>
              </a:defRPr>
            </a:lvl1pPr>
            <a:lvl2pPr marL="685777" indent="0">
              <a:buNone/>
              <a:defRPr sz="4300"/>
            </a:lvl2pPr>
            <a:lvl3pPr marL="1371555" indent="0">
              <a:buNone/>
              <a:defRPr sz="3600"/>
            </a:lvl3pPr>
            <a:lvl4pPr marL="2057332" indent="0">
              <a:buNone/>
              <a:defRPr sz="3000"/>
            </a:lvl4pPr>
            <a:lvl5pPr marL="2743108" indent="0">
              <a:buNone/>
              <a:defRPr sz="3000"/>
            </a:lvl5pPr>
            <a:lvl6pPr marL="3428887" indent="0">
              <a:buNone/>
              <a:defRPr sz="3000"/>
            </a:lvl6pPr>
            <a:lvl7pPr marL="4114664" indent="0">
              <a:buNone/>
              <a:defRPr sz="3000"/>
            </a:lvl7pPr>
            <a:lvl8pPr marL="4800442" indent="0">
              <a:buNone/>
              <a:defRPr sz="3000"/>
            </a:lvl8pPr>
            <a:lvl9pPr marL="5486219" indent="0">
              <a:buNone/>
              <a:defRPr sz="3000"/>
            </a:lvl9pPr>
          </a:lstStyle>
          <a:p>
            <a:r>
              <a:rPr lang="en-US" noProof="0"/>
              <a:t>Click icon to add picture</a:t>
            </a:r>
          </a:p>
        </p:txBody>
      </p:sp>
    </p:spTree>
    <p:extLst>
      <p:ext uri="{BB962C8B-B14F-4D97-AF65-F5344CB8AC3E}">
        <p14:creationId xmlns:p14="http://schemas.microsoft.com/office/powerpoint/2010/main" val="877188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ct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endParaRPr lang="en-US" dirty="0"/>
          </a:p>
        </p:txBody>
      </p:sp>
      <p:sp>
        <p:nvSpPr>
          <p:cNvPr id="4" name="Date Placeholder 3"/>
          <p:cNvSpPr>
            <a:spLocks noGrp="1"/>
          </p:cNvSpPr>
          <p:nvPr>
            <p:ph type="dt" sz="half" idx="10"/>
          </p:nvPr>
        </p:nvSpPr>
        <p:spPr>
          <a:xfrm>
            <a:off x="14598984" y="8824913"/>
            <a:ext cx="1714500" cy="547688"/>
          </a:xfrm>
          <a:prstGeom prst="rect">
            <a:avLst/>
          </a:prstGeom>
        </p:spPr>
        <p:txBody>
          <a:bodyPr lIns="137160" tIns="68580" rIns="137160" bIns="68580"/>
          <a:lstStyle/>
          <a:p>
            <a:endParaRPr lang="en-US"/>
          </a:p>
        </p:txBody>
      </p:sp>
      <p:sp>
        <p:nvSpPr>
          <p:cNvPr id="5" name="Footer Placeholder 4"/>
          <p:cNvSpPr>
            <a:spLocks noGrp="1"/>
          </p:cNvSpPr>
          <p:nvPr>
            <p:ph type="ftr" sz="quarter" idx="11"/>
          </p:nvPr>
        </p:nvSpPr>
        <p:spPr/>
        <p:txBody>
          <a:bodyPr/>
          <a:lstStyle/>
          <a:p>
            <a:r>
              <a:rPr lang="en-US" smtClean="0"/>
              <a:t>Nhà thông minh sử dụng nền tảng ThingsBoard và Actions on Google</a:t>
            </a:r>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04C40837-BE2E-46E1-8323-07AF3D7E06A5}" type="slidenum">
              <a:rPr lang="en-US" smtClean="0"/>
              <a:t>‹#›</a:t>
            </a:fld>
            <a:endParaRPr lang="en-US"/>
          </a:p>
        </p:txBody>
      </p:sp>
    </p:spTree>
    <p:extLst>
      <p:ext uri="{BB962C8B-B14F-4D97-AF65-F5344CB8AC3E}">
        <p14:creationId xmlns:p14="http://schemas.microsoft.com/office/powerpoint/2010/main" val="4248494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SG"/>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128118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844057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SG"/>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823038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964420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SG"/>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pPr defTabSz="1371600"/>
            <a:endParaRPr lang="en-SG">
              <a:solidFill>
                <a:prstClr val="black">
                  <a:tint val="75000"/>
                </a:prstClr>
              </a:solidFill>
            </a:endParaRPr>
          </a:p>
        </p:txBody>
      </p:sp>
      <p:sp>
        <p:nvSpPr>
          <p:cNvPr id="8" name="Footer Placeholder 7"/>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909260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pPr defTabSz="1371600"/>
            <a:endParaRPr lang="en-SG">
              <a:solidFill>
                <a:prstClr val="black">
                  <a:tint val="75000"/>
                </a:prstClr>
              </a:solidFill>
            </a:endParaRPr>
          </a:p>
        </p:txBody>
      </p:sp>
      <p:sp>
        <p:nvSpPr>
          <p:cNvPr id="4" name="Footer Placeholder 3"/>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69968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371600"/>
            <a:endParaRPr lang="en-SG">
              <a:solidFill>
                <a:prstClr val="black">
                  <a:tint val="75000"/>
                </a:prstClr>
              </a:solidFill>
            </a:endParaRPr>
          </a:p>
        </p:txBody>
      </p:sp>
      <p:sp>
        <p:nvSpPr>
          <p:cNvPr id="3" name="Footer Placeholder 2"/>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123191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9134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5572126"/>
            <a:ext cx="9610426" cy="4714874"/>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7998" y="5572123"/>
            <a:ext cx="6624340" cy="3546887"/>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8487159" y="5972181"/>
            <a:ext cx="8624226" cy="2014539"/>
          </a:xfrm>
        </p:spPr>
        <p:txBody>
          <a:bodyPr anchor="b"/>
          <a:lstStyle>
            <a:lvl1pPr>
              <a:defRPr sz="5400">
                <a:solidFill>
                  <a:schemeClr val="bg1"/>
                </a:solidFill>
              </a:defRPr>
            </a:lvl1pPr>
          </a:lstStyle>
          <a:p>
            <a:r>
              <a:rPr lang="en-US" noProof="0"/>
              <a:t>Click to edit Master title style</a:t>
            </a:r>
          </a:p>
        </p:txBody>
      </p:sp>
      <p:sp>
        <p:nvSpPr>
          <p:cNvPr id="5" name="Picture Placeholder 4">
            <a:extLst>
              <a:ext uri="{FF2B5EF4-FFF2-40B4-BE49-F238E27FC236}">
                <a16:creationId xmlns="" xmlns:a16="http://schemas.microsoft.com/office/drawing/2014/main" id="{528B6E3D-9C01-45EA-9E2B-711EC1B84F84}"/>
              </a:ext>
            </a:extLst>
          </p:cNvPr>
          <p:cNvSpPr>
            <a:spLocks noGrp="1"/>
          </p:cNvSpPr>
          <p:nvPr>
            <p:ph type="pic" sz="quarter" idx="12" hasCustomPrompt="1"/>
          </p:nvPr>
        </p:nvSpPr>
        <p:spPr>
          <a:xfrm>
            <a:off x="8029579" y="7"/>
            <a:ext cx="9610426"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20" name="Text Placeholder 19">
            <a:extLst>
              <a:ext uri="{FF2B5EF4-FFF2-40B4-BE49-F238E27FC236}">
                <a16:creationId xmlns="" xmlns:a16="http://schemas.microsoft.com/office/drawing/2014/main" id="{CC8965A7-6363-464F-998B-64E00F4F4956}"/>
              </a:ext>
            </a:extLst>
          </p:cNvPr>
          <p:cNvSpPr>
            <a:spLocks noGrp="1"/>
          </p:cNvSpPr>
          <p:nvPr>
            <p:ph type="body" sz="quarter" idx="14" hasCustomPrompt="1"/>
          </p:nvPr>
        </p:nvSpPr>
        <p:spPr>
          <a:xfrm>
            <a:off x="8487667" y="8486782"/>
            <a:ext cx="8624002" cy="1679915"/>
          </a:xfrm>
        </p:spPr>
        <p:txBody>
          <a:bodyPr/>
          <a:lstStyle>
            <a:lvl1pPr marL="0" indent="0">
              <a:buNone/>
              <a:defRPr sz="27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61010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338928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6861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smtClean="0"/>
              <a:t>Nhà thông minh sử dụng nền tảng ThingsBoard và Actions on Google</a:t>
            </a:r>
            <a:endParaRPr lang="en-US"/>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6477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6477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4157776"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4157776"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7667852"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7667852"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11177924"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11177924"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146880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146880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64770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4157778"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7668432"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11177926"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1467088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40648382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a:xfrm>
            <a:off x="648000" y="9548051"/>
            <a:ext cx="8208000" cy="618647"/>
          </a:xfrm>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9432004"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9432004"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12303792"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12303792"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 xmlns:a16="http://schemas.microsoft.com/office/drawing/2014/main" id="{C595063C-F901-4E60-A714-6454F42F0D95}"/>
              </a:ext>
            </a:extLst>
          </p:cNvPr>
          <p:cNvSpPr>
            <a:spLocks noGrp="1"/>
          </p:cNvSpPr>
          <p:nvPr>
            <p:ph type="body" sz="quarter" idx="17" hasCustomPrompt="1"/>
          </p:nvPr>
        </p:nvSpPr>
        <p:spPr>
          <a:xfrm>
            <a:off x="15175580"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 xmlns:a16="http://schemas.microsoft.com/office/drawing/2014/main" id="{C7672B0A-0079-40F6-8B93-A5F1DB5882E0}"/>
              </a:ext>
            </a:extLst>
          </p:cNvPr>
          <p:cNvSpPr>
            <a:spLocks noGrp="1"/>
          </p:cNvSpPr>
          <p:nvPr>
            <p:ph type="body" sz="quarter" idx="18" hasCustomPrompt="1"/>
          </p:nvPr>
        </p:nvSpPr>
        <p:spPr>
          <a:xfrm>
            <a:off x="15175580"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1061786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1061786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1410401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1410401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 xmlns:a16="http://schemas.microsoft.com/office/drawing/2014/main" id="{B71CBA76-3CE4-4FA7-8940-41ECC9129C5A}"/>
              </a:ext>
            </a:extLst>
          </p:cNvPr>
          <p:cNvSpPr>
            <a:spLocks noGrp="1"/>
          </p:cNvSpPr>
          <p:nvPr>
            <p:ph type="body" sz="quarter" idx="17" hasCustomPrompt="1"/>
          </p:nvPr>
        </p:nvSpPr>
        <p:spPr>
          <a:xfrm>
            <a:off x="1061786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 xmlns:a16="http://schemas.microsoft.com/office/drawing/2014/main" id="{ADC8FCF6-5E2F-4976-8979-F493766C38E0}"/>
              </a:ext>
            </a:extLst>
          </p:cNvPr>
          <p:cNvSpPr>
            <a:spLocks noGrp="1"/>
          </p:cNvSpPr>
          <p:nvPr>
            <p:ph type="body" sz="quarter" idx="18" hasCustomPrompt="1"/>
          </p:nvPr>
        </p:nvSpPr>
        <p:spPr>
          <a:xfrm>
            <a:off x="1061786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 xmlns:a16="http://schemas.microsoft.com/office/drawing/2014/main" id="{F111F3D7-9557-4D01-B2FB-38A2FFA1052E}"/>
              </a:ext>
            </a:extLst>
          </p:cNvPr>
          <p:cNvSpPr>
            <a:spLocks noGrp="1"/>
          </p:cNvSpPr>
          <p:nvPr>
            <p:ph type="body" sz="quarter" idx="19" hasCustomPrompt="1"/>
          </p:nvPr>
        </p:nvSpPr>
        <p:spPr>
          <a:xfrm>
            <a:off x="1410401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 xmlns:a16="http://schemas.microsoft.com/office/drawing/2014/main" id="{FE89EBCC-101B-4979-93C1-08579B031993}"/>
              </a:ext>
            </a:extLst>
          </p:cNvPr>
          <p:cNvSpPr>
            <a:spLocks noGrp="1"/>
          </p:cNvSpPr>
          <p:nvPr>
            <p:ph type="body" sz="quarter" idx="20" hasCustomPrompt="1"/>
          </p:nvPr>
        </p:nvSpPr>
        <p:spPr>
          <a:xfrm>
            <a:off x="1410401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CE857ED-B36A-4B8A-81C4-94389617E240}"/>
              </a:ext>
            </a:extLst>
          </p:cNvPr>
          <p:cNvPicPr>
            <a:picLocks noChangeAspect="1"/>
          </p:cNvPicPr>
          <p:nvPr userDrawn="1"/>
        </p:nvPicPr>
        <p:blipFill>
          <a:blip r:embed="rId3"/>
          <a:stretch>
            <a:fillRect/>
          </a:stretch>
        </p:blipFill>
        <p:spPr>
          <a:xfrm>
            <a:off x="995200" y="1511503"/>
            <a:ext cx="17292804" cy="8468078"/>
          </a:xfrm>
          <a:prstGeom prst="rect">
            <a:avLst/>
          </a:prstGeom>
        </p:spPr>
      </p:pic>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8002" y="5420138"/>
            <a:ext cx="5962352" cy="369887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9" name="Text Placeholder 8">
            <a:extLst>
              <a:ext uri="{FF2B5EF4-FFF2-40B4-BE49-F238E27FC236}">
                <a16:creationId xmlns="" xmlns:a16="http://schemas.microsoft.com/office/drawing/2014/main" id="{177496E8-E637-4081-A0D0-AB167EE45909}"/>
              </a:ext>
            </a:extLst>
          </p:cNvPr>
          <p:cNvSpPr>
            <a:spLocks noGrp="1"/>
          </p:cNvSpPr>
          <p:nvPr>
            <p:ph type="body" sz="quarter" idx="12" hasCustomPrompt="1"/>
          </p:nvPr>
        </p:nvSpPr>
        <p:spPr>
          <a:xfrm>
            <a:off x="647702" y="2374112"/>
            <a:ext cx="5962652" cy="2616993"/>
          </a:xfrm>
        </p:spPr>
        <p:txBody>
          <a:bodyPr anchor="b"/>
          <a:lstStyle>
            <a:lvl1pPr marL="0" indent="0">
              <a:buNone/>
              <a:defRPr sz="48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 xmlns:a16="http://schemas.microsoft.com/office/drawing/2014/main" id="{DE221C2C-B20F-4F90-A44F-08EE879BA9C9}"/>
              </a:ext>
            </a:extLst>
          </p:cNvPr>
          <p:cNvSpPr>
            <a:spLocks noGrp="1"/>
          </p:cNvSpPr>
          <p:nvPr>
            <p:ph type="pic" sz="quarter" idx="13" hasCustomPrompt="1"/>
          </p:nvPr>
        </p:nvSpPr>
        <p:spPr>
          <a:xfrm>
            <a:off x="7825980" y="2176467"/>
            <a:ext cx="10462020" cy="5903121"/>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648000" y="1512000"/>
            <a:ext cx="17010000"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Single line of text</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3347624"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0BF46361-E4F6-47BA-9660-22CF6C0669CB}"/>
              </a:ext>
            </a:extLst>
          </p:cNvPr>
          <p:cNvSpPr>
            <a:spLocks noGrp="1"/>
          </p:cNvSpPr>
          <p:nvPr>
            <p:ph type="body" sz="quarter" idx="12" hasCustomPrompt="1"/>
          </p:nvPr>
        </p:nvSpPr>
        <p:spPr>
          <a:xfrm>
            <a:off x="7667248"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 xmlns:a16="http://schemas.microsoft.com/office/drawing/2014/main" id="{2BB15A8A-91AC-4F5D-A727-1D120F5D43D5}"/>
              </a:ext>
            </a:extLst>
          </p:cNvPr>
          <p:cNvSpPr>
            <a:spLocks noGrp="1"/>
          </p:cNvSpPr>
          <p:nvPr>
            <p:ph type="body" sz="quarter" idx="13" hasCustomPrompt="1"/>
          </p:nvPr>
        </p:nvSpPr>
        <p:spPr>
          <a:xfrm>
            <a:off x="11986872"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 xmlns:a16="http://schemas.microsoft.com/office/drawing/2014/main" id="{1A87D1D6-A833-418D-948C-DDF79372310E}"/>
              </a:ext>
            </a:extLst>
          </p:cNvPr>
          <p:cNvSpPr>
            <a:spLocks noGrp="1"/>
          </p:cNvSpPr>
          <p:nvPr>
            <p:ph type="body" sz="quarter" idx="14" hasCustomPrompt="1"/>
          </p:nvPr>
        </p:nvSpPr>
        <p:spPr>
          <a:xfrm>
            <a:off x="3347624"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 xmlns:a16="http://schemas.microsoft.com/office/drawing/2014/main" id="{729FC9F6-9736-4DA2-A807-7430389A47FC}"/>
              </a:ext>
            </a:extLst>
          </p:cNvPr>
          <p:cNvSpPr>
            <a:spLocks noGrp="1"/>
          </p:cNvSpPr>
          <p:nvPr>
            <p:ph type="body" sz="quarter" idx="15" hasCustomPrompt="1"/>
          </p:nvPr>
        </p:nvSpPr>
        <p:spPr>
          <a:xfrm>
            <a:off x="7667248"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 xmlns:a16="http://schemas.microsoft.com/office/drawing/2014/main" id="{8FD41719-B17D-4C65-8905-CFB25698E450}"/>
              </a:ext>
            </a:extLst>
          </p:cNvPr>
          <p:cNvSpPr>
            <a:spLocks noGrp="1"/>
          </p:cNvSpPr>
          <p:nvPr>
            <p:ph type="body" sz="quarter" idx="16" hasCustomPrompt="1"/>
          </p:nvPr>
        </p:nvSpPr>
        <p:spPr>
          <a:xfrm>
            <a:off x="11986872"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06A7F847-7F52-4026-B418-55C25C28C4CB}"/>
              </a:ext>
            </a:extLst>
          </p:cNvPr>
          <p:cNvSpPr/>
          <p:nvPr userDrawn="1"/>
        </p:nvSpPr>
        <p:spPr>
          <a:xfrm>
            <a:off x="0" y="9548046"/>
            <a:ext cx="18288000" cy="6318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Placeholder 1">
            <a:extLst>
              <a:ext uri="{FF2B5EF4-FFF2-40B4-BE49-F238E27FC236}">
                <a16:creationId xmlns="" xmlns:a16="http://schemas.microsoft.com/office/drawing/2014/main" id="{FF47D8FD-2235-485B-95E1-2EBD5AB47AAD}"/>
              </a:ext>
            </a:extLst>
          </p:cNvPr>
          <p:cNvSpPr>
            <a:spLocks noGrp="1"/>
          </p:cNvSpPr>
          <p:nvPr>
            <p:ph type="title"/>
          </p:nvPr>
        </p:nvSpPr>
        <p:spPr>
          <a:xfrm>
            <a:off x="648000" y="648000"/>
            <a:ext cx="17010000" cy="648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 xmlns:a16="http://schemas.microsoft.com/office/drawing/2014/main" id="{99F4A233-446A-4EDA-9622-BBF0631DFEFF}"/>
              </a:ext>
            </a:extLst>
          </p:cNvPr>
          <p:cNvSpPr>
            <a:spLocks noGrp="1"/>
          </p:cNvSpPr>
          <p:nvPr>
            <p:ph type="body" idx="1"/>
          </p:nvPr>
        </p:nvSpPr>
        <p:spPr>
          <a:xfrm>
            <a:off x="648000" y="2592005"/>
            <a:ext cx="17010000" cy="652700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 xmlns:a16="http://schemas.microsoft.com/office/drawing/2014/main" id="{504A2955-0629-484D-8B16-D4500802A4E6}"/>
              </a:ext>
            </a:extLst>
          </p:cNvPr>
          <p:cNvSpPr>
            <a:spLocks noGrp="1"/>
          </p:cNvSpPr>
          <p:nvPr>
            <p:ph type="sldNum" sz="quarter" idx="4"/>
          </p:nvPr>
        </p:nvSpPr>
        <p:spPr>
          <a:xfrm>
            <a:off x="17658000" y="9545992"/>
            <a:ext cx="630000" cy="633853"/>
          </a:xfrm>
          <a:prstGeom prst="rect">
            <a:avLst/>
          </a:prstGeom>
          <a:solidFill>
            <a:schemeClr val="bg1">
              <a:lumMod val="95000"/>
            </a:schemeClr>
          </a:solidFill>
          <a:ln w="6350">
            <a:noFill/>
          </a:ln>
        </p:spPr>
        <p:txBody>
          <a:bodyPr vert="horz" lIns="0" tIns="0" rIns="0" bIns="0" rtlCol="0" anchor="ctr"/>
          <a:lstStyle>
            <a:lvl1pPr algn="ctr">
              <a:defRPr sz="1800" b="0" i="0">
                <a:solidFill>
                  <a:schemeClr val="tx1">
                    <a:lumMod val="65000"/>
                    <a:lumOff val="35000"/>
                  </a:schemeClr>
                </a:solidFill>
                <a:latin typeface="+mn-lt"/>
              </a:defRPr>
            </a:lvl1pPr>
          </a:lstStyle>
          <a:p>
            <a:fld id="{4B73C415-D670-4716-A5EC-CC4D52CA2BAC}" type="slidenum">
              <a:rPr lang="en-US" noProof="0" smtClean="0"/>
              <a:pPr/>
              <a:t>‹#›</a:t>
            </a:fld>
            <a:endParaRPr lang="en-US" noProof="0"/>
          </a:p>
        </p:txBody>
      </p:sp>
      <p:sp>
        <p:nvSpPr>
          <p:cNvPr id="7" name="Footer Placeholder 6">
            <a:extLst>
              <a:ext uri="{FF2B5EF4-FFF2-40B4-BE49-F238E27FC236}">
                <a16:creationId xmlns="" xmlns:a16="http://schemas.microsoft.com/office/drawing/2014/main" id="{DBD150CE-DC66-461D-A66C-7CF33070436A}"/>
              </a:ext>
            </a:extLst>
          </p:cNvPr>
          <p:cNvSpPr>
            <a:spLocks noGrp="1"/>
          </p:cNvSpPr>
          <p:nvPr>
            <p:ph type="ftr" sz="quarter" idx="3"/>
          </p:nvPr>
        </p:nvSpPr>
        <p:spPr>
          <a:xfrm>
            <a:off x="648000" y="9548051"/>
            <a:ext cx="8208000" cy="618647"/>
          </a:xfrm>
          <a:prstGeom prst="rect">
            <a:avLst/>
          </a:prstGeom>
        </p:spPr>
        <p:txBody>
          <a:bodyPr vert="horz" lIns="0" tIns="0" rIns="0" bIns="0" rtlCol="0" anchor="ctr"/>
          <a:lstStyle>
            <a:lvl1pPr algn="l">
              <a:defRPr sz="1800">
                <a:solidFill>
                  <a:schemeClr val="tx1">
                    <a:lumMod val="75000"/>
                    <a:lumOff val="25000"/>
                  </a:schemeClr>
                </a:solidFill>
              </a:defRPr>
            </a:lvl1pPr>
          </a:lstStyle>
          <a:p>
            <a:r>
              <a:rPr lang="en-US" smtClean="0"/>
              <a:t>Nhà thông minh sử dụng nền tảng ThingsBoard và Actions on Google</a:t>
            </a:r>
            <a:endParaRPr lang="en-US"/>
          </a:p>
        </p:txBody>
      </p:sp>
      <p:sp>
        <p:nvSpPr>
          <p:cNvPr id="8" name="Rectangle 7">
            <a:extLst>
              <a:ext uri="{FF2B5EF4-FFF2-40B4-BE49-F238E27FC236}">
                <a16:creationId xmlns="" xmlns:a16="http://schemas.microsoft.com/office/drawing/2014/main" id="{00ED0A63-77FF-4992-99DD-A09E96E22ACC}"/>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0" name="Rectangle 9">
            <a:extLst>
              <a:ext uri="{FF2B5EF4-FFF2-40B4-BE49-F238E27FC236}">
                <a16:creationId xmlns="" xmlns:a16="http://schemas.microsoft.com/office/drawing/2014/main" id="{96335A3F-070E-4B0E-A4FA-9B3279A2897C}"/>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9" name="Action Button: Go Home 8">
            <a:hlinkClick r:id="rId33" action="ppaction://hlinksldjump" highlightClick="1"/>
            <a:extLst>
              <a:ext uri="{FF2B5EF4-FFF2-40B4-BE49-F238E27FC236}">
                <a16:creationId xmlns="" xmlns:a16="http://schemas.microsoft.com/office/drawing/2014/main" id="{C2177F1F-D573-4BB7-A386-EDE62683AA59}"/>
              </a:ext>
            </a:extLst>
          </p:cNvPr>
          <p:cNvSpPr/>
          <p:nvPr userDrawn="1"/>
        </p:nvSpPr>
        <p:spPr>
          <a:xfrm>
            <a:off x="16993672" y="9545992"/>
            <a:ext cx="630000" cy="633853"/>
          </a:xfrm>
          <a:prstGeom prst="actionButtonHome">
            <a:avLst/>
          </a:prstGeom>
          <a:no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Action Button: Go Back or Previous 3">
            <a:hlinkClick r:id="" action="ppaction://hlinkshowjump?jump=previousslide" highlightClick="1"/>
            <a:extLst>
              <a:ext uri="{FF2B5EF4-FFF2-40B4-BE49-F238E27FC236}">
                <a16:creationId xmlns="" xmlns:a16="http://schemas.microsoft.com/office/drawing/2014/main" id="{AFEDCAC9-2D1D-475F-B0D7-A225222E3003}"/>
              </a:ext>
            </a:extLst>
          </p:cNvPr>
          <p:cNvSpPr/>
          <p:nvPr userDrawn="1"/>
        </p:nvSpPr>
        <p:spPr>
          <a:xfrm>
            <a:off x="15701367" y="9545992"/>
            <a:ext cx="630000" cy="633853"/>
          </a:xfrm>
          <a:prstGeom prst="actionButtonBackPrevious">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Action Button: Go Forward or Next 4">
            <a:hlinkClick r:id="" action="ppaction://hlinkshowjump?jump=nextslide" highlightClick="1"/>
            <a:extLst>
              <a:ext uri="{FF2B5EF4-FFF2-40B4-BE49-F238E27FC236}">
                <a16:creationId xmlns="" xmlns:a16="http://schemas.microsoft.com/office/drawing/2014/main" id="{E338FF83-E4BB-4FCB-8653-781F5EFD6D13}"/>
              </a:ext>
            </a:extLst>
          </p:cNvPr>
          <p:cNvSpPr/>
          <p:nvPr userDrawn="1"/>
        </p:nvSpPr>
        <p:spPr>
          <a:xfrm>
            <a:off x="16363674" y="9545992"/>
            <a:ext cx="603506" cy="633853"/>
          </a:xfrm>
          <a:prstGeom prst="actionButtonForwardNex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94" r:id="rId22"/>
    <p:sldLayoutId id="2147483655"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Lst>
  <p:timing>
    <p:tnLst>
      <p:par>
        <p:cTn id="1" dur="indefinite" restart="never" nodeType="tmRoot"/>
      </p:par>
    </p:tnLst>
  </p:timing>
  <p:hf hdr="0" dt="0"/>
  <p:txStyles>
    <p:title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p:titleStyle>
    <p:bodyStyle>
      <a:lvl1pPr marL="400038" indent="-400038" algn="l" defTabSz="1371555" rtl="0" eaLnBrk="1" latinLnBrk="0" hangingPunct="1">
        <a:lnSpc>
          <a:spcPct val="100000"/>
        </a:lnSpc>
        <a:spcBef>
          <a:spcPts val="1500"/>
        </a:spcBef>
        <a:spcAft>
          <a:spcPts val="752"/>
        </a:spcAft>
        <a:buClr>
          <a:schemeClr val="accent1"/>
        </a:buClr>
        <a:buFont typeface="Arial" panose="020B0604020202020204" pitchFamily="34" charset="0"/>
        <a:buChar char="○"/>
        <a:defRPr sz="2700" kern="1200">
          <a:solidFill>
            <a:schemeClr val="tx2"/>
          </a:solidFill>
          <a:latin typeface="+mn-lt"/>
          <a:ea typeface="+mn-ea"/>
          <a:cs typeface="+mn-cs"/>
        </a:defRPr>
      </a:lvl1pPr>
      <a:lvl2pPr marL="814361" indent="-414325"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2pPr>
      <a:lvl3pPr marL="1214397" indent="-400038"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3pPr>
      <a:lvl4pPr marL="1614435" indent="-400038" algn="l" defTabSz="1371555" rtl="0" eaLnBrk="1" latinLnBrk="0" hangingPunct="1">
        <a:lnSpc>
          <a:spcPct val="100000"/>
        </a:lnSpc>
        <a:spcBef>
          <a:spcPts val="752"/>
        </a:spcBef>
        <a:spcAft>
          <a:spcPts val="752"/>
        </a:spcAft>
        <a:buFont typeface="Arial" panose="020B0604020202020204" pitchFamily="34" charset="0"/>
        <a:buChar char="•"/>
        <a:defRPr sz="2100" kern="1200">
          <a:solidFill>
            <a:schemeClr val="tx2"/>
          </a:solidFill>
          <a:latin typeface="+mn-lt"/>
          <a:ea typeface="+mn-ea"/>
          <a:cs typeface="+mn-cs"/>
        </a:defRPr>
      </a:lvl4pPr>
      <a:lvl5pPr marL="2014471" indent="-400038" algn="l" defTabSz="1371555" rtl="0" eaLnBrk="1" latinLnBrk="0" hangingPunct="1">
        <a:lnSpc>
          <a:spcPct val="100000"/>
        </a:lnSpc>
        <a:spcBef>
          <a:spcPts val="752"/>
        </a:spcBef>
        <a:spcAft>
          <a:spcPts val="752"/>
        </a:spcAft>
        <a:buFont typeface="Arial" panose="020B0604020202020204" pitchFamily="34" charset="0"/>
        <a:buChar char="•"/>
        <a:defRPr sz="1800" kern="1200">
          <a:solidFill>
            <a:schemeClr val="tx2"/>
          </a:solidFill>
          <a:latin typeface="+mn-lt"/>
          <a:ea typeface="+mn-ea"/>
          <a:cs typeface="+mn-cs"/>
        </a:defRPr>
      </a:lvl5pPr>
      <a:lvl6pPr marL="3771775"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6pPr>
      <a:lvl7pPr marL="4457554"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7pPr>
      <a:lvl8pPr marL="5143330"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8pPr>
      <a:lvl9pPr marL="5829107"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55" rtl="0" eaLnBrk="1" latinLnBrk="0" hangingPunct="1">
        <a:defRPr sz="2700" kern="1200">
          <a:solidFill>
            <a:schemeClr val="tx1"/>
          </a:solidFill>
          <a:latin typeface="+mn-lt"/>
          <a:ea typeface="+mn-ea"/>
          <a:cs typeface="+mn-cs"/>
        </a:defRPr>
      </a:lvl1pPr>
      <a:lvl2pPr marL="685777" algn="l" defTabSz="1371555" rtl="0" eaLnBrk="1" latinLnBrk="0" hangingPunct="1">
        <a:defRPr sz="2700" kern="1200">
          <a:solidFill>
            <a:schemeClr val="tx1"/>
          </a:solidFill>
          <a:latin typeface="+mn-lt"/>
          <a:ea typeface="+mn-ea"/>
          <a:cs typeface="+mn-cs"/>
        </a:defRPr>
      </a:lvl2pPr>
      <a:lvl3pPr marL="1371555" algn="l" defTabSz="1371555" rtl="0" eaLnBrk="1" latinLnBrk="0" hangingPunct="1">
        <a:defRPr sz="2700" kern="1200">
          <a:solidFill>
            <a:schemeClr val="tx1"/>
          </a:solidFill>
          <a:latin typeface="+mn-lt"/>
          <a:ea typeface="+mn-ea"/>
          <a:cs typeface="+mn-cs"/>
        </a:defRPr>
      </a:lvl3pPr>
      <a:lvl4pPr marL="2057332" algn="l" defTabSz="1371555" rtl="0" eaLnBrk="1" latinLnBrk="0" hangingPunct="1">
        <a:defRPr sz="2700" kern="1200">
          <a:solidFill>
            <a:schemeClr val="tx1"/>
          </a:solidFill>
          <a:latin typeface="+mn-lt"/>
          <a:ea typeface="+mn-ea"/>
          <a:cs typeface="+mn-cs"/>
        </a:defRPr>
      </a:lvl4pPr>
      <a:lvl5pPr marL="2743108" algn="l" defTabSz="1371555" rtl="0" eaLnBrk="1" latinLnBrk="0" hangingPunct="1">
        <a:defRPr sz="2700" kern="1200">
          <a:solidFill>
            <a:schemeClr val="tx1"/>
          </a:solidFill>
          <a:latin typeface="+mn-lt"/>
          <a:ea typeface="+mn-ea"/>
          <a:cs typeface="+mn-cs"/>
        </a:defRPr>
      </a:lvl5pPr>
      <a:lvl6pPr marL="3428887" algn="l" defTabSz="1371555" rtl="0" eaLnBrk="1" latinLnBrk="0" hangingPunct="1">
        <a:defRPr sz="2700" kern="1200">
          <a:solidFill>
            <a:schemeClr val="tx1"/>
          </a:solidFill>
          <a:latin typeface="+mn-lt"/>
          <a:ea typeface="+mn-ea"/>
          <a:cs typeface="+mn-cs"/>
        </a:defRPr>
      </a:lvl6pPr>
      <a:lvl7pPr marL="4114664" algn="l" defTabSz="1371555" rtl="0" eaLnBrk="1" latinLnBrk="0" hangingPunct="1">
        <a:defRPr sz="2700" kern="1200">
          <a:solidFill>
            <a:schemeClr val="tx1"/>
          </a:solidFill>
          <a:latin typeface="+mn-lt"/>
          <a:ea typeface="+mn-ea"/>
          <a:cs typeface="+mn-cs"/>
        </a:defRPr>
      </a:lvl7pPr>
      <a:lvl8pPr marL="4800442" algn="l" defTabSz="1371555" rtl="0" eaLnBrk="1" latinLnBrk="0" hangingPunct="1">
        <a:defRPr sz="2700" kern="1200">
          <a:solidFill>
            <a:schemeClr val="tx1"/>
          </a:solidFill>
          <a:latin typeface="+mn-lt"/>
          <a:ea typeface="+mn-ea"/>
          <a:cs typeface="+mn-cs"/>
        </a:defRPr>
      </a:lvl8pPr>
      <a:lvl9pPr marL="5486219" algn="l" defTabSz="1371555"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defTabSz="1371600"/>
            <a:endParaRPr lang="en-SG">
              <a:solidFill>
                <a:prstClr val="black">
                  <a:tint val="75000"/>
                </a:prstClr>
              </a:solidFill>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41632321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9.wdp"/><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32.png"/><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46.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microsoft.com/office/2007/relationships/hdphoto" Target="../media/hdphoto10.wdp"/><Relationship Id="rId5" Type="http://schemas.openxmlformats.org/officeDocument/2006/relationships/image" Target="../media/image49.png"/><Relationship Id="rId4" Type="http://schemas.openxmlformats.org/officeDocument/2006/relationships/image" Target="../media/image48.jp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microsoft.com/office/2007/relationships/hdphoto" Target="../media/hdphoto12.wdp"/><Relationship Id="rId5" Type="http://schemas.openxmlformats.org/officeDocument/2006/relationships/image" Target="../media/image52.png"/><Relationship Id="rId4" Type="http://schemas.microsoft.com/office/2007/relationships/hdphoto" Target="../media/hdphoto11.wdp"/></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image" Target="../media/image5.png"/><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slide" Target="slide3.xml"/><Relationship Id="rId5" Type="http://schemas.openxmlformats.org/officeDocument/2006/relationships/slide" Target="slide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0.xml"/><Relationship Id="rId1" Type="http://schemas.openxmlformats.org/officeDocument/2006/relationships/slideLayout" Target="../slideLayouts/slideLayout13.xml"/><Relationship Id="rId6" Type="http://schemas.microsoft.com/office/2007/relationships/hdphoto" Target="../media/hdphoto14.wdp"/><Relationship Id="rId5" Type="http://schemas.openxmlformats.org/officeDocument/2006/relationships/image" Target="../media/image54.png"/><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1.xml"/><Relationship Id="rId1" Type="http://schemas.openxmlformats.org/officeDocument/2006/relationships/slideLayout" Target="../slideLayouts/slideLayout13.xml"/><Relationship Id="rId4"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61.jpg"/><Relationship Id="rId5" Type="http://schemas.openxmlformats.org/officeDocument/2006/relationships/image" Target="../media/image60.jpg"/><Relationship Id="rId4" Type="http://schemas.openxmlformats.org/officeDocument/2006/relationships/image" Target="../media/image59.jpg"/></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5.xml"/><Relationship Id="rId1" Type="http://schemas.openxmlformats.org/officeDocument/2006/relationships/slideLayout" Target="../slideLayouts/slideLayout38.xml"/><Relationship Id="rId4" Type="http://schemas.microsoft.com/office/2007/relationships/hdphoto" Target="../media/hdphoto15.wdp"/></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5.jpeg"/></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67.png"/></Relationships>
</file>

<file path=ppt/slides/_rels/slide2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0.xml"/><Relationship Id="rId1" Type="http://schemas.openxmlformats.org/officeDocument/2006/relationships/slideLayout" Target="../slideLayouts/slideLayout38.xml"/></Relationships>
</file>

<file path=ppt/slides/_rels/slide3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1.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8.wdp"/><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omething as simple as SMART HOME can make a big difference – in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8000" cy="1017984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0" y="-12144"/>
            <a:ext cx="18288000" cy="10191987"/>
          </a:xfrm>
          <a:prstGeom prst="rect">
            <a:avLst/>
          </a:prstGeom>
          <a:solidFill>
            <a:schemeClr val="bg2">
              <a:lumMod val="50000"/>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sp>
        <p:nvSpPr>
          <p:cNvPr id="28" name="Rectangle 27">
            <a:extLst>
              <a:ext uri="{FF2B5EF4-FFF2-40B4-BE49-F238E27FC236}">
                <a16:creationId xmlns="" xmlns:a16="http://schemas.microsoft.com/office/drawing/2014/main" id="{E93CFE69-79B0-440B-949E-DA17AD834A10}"/>
              </a:ext>
              <a:ext uri="{C183D7F6-B498-43B3-948B-1728B52AA6E4}">
                <adec:decorative xmlns="" xmlns:adec="http://schemas.microsoft.com/office/drawing/2017/decorative" val="1"/>
              </a:ext>
            </a:extLst>
          </p:cNvPr>
          <p:cNvSpPr/>
          <p:nvPr/>
        </p:nvSpPr>
        <p:spPr>
          <a:xfrm>
            <a:off x="10952480" y="529167"/>
            <a:ext cx="6705600" cy="9650678"/>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a:p>
        </p:txBody>
      </p:sp>
      <p:sp>
        <p:nvSpPr>
          <p:cNvPr id="2" name="Title 1">
            <a:extLst>
              <a:ext uri="{FF2B5EF4-FFF2-40B4-BE49-F238E27FC236}">
                <a16:creationId xmlns="" xmlns:a16="http://schemas.microsoft.com/office/drawing/2014/main" id="{8468F2B1-EF8F-4772-ADA1-4195B20EBA74}"/>
              </a:ext>
            </a:extLst>
          </p:cNvPr>
          <p:cNvSpPr>
            <a:spLocks noGrp="1"/>
          </p:cNvSpPr>
          <p:nvPr>
            <p:ph type="ctrTitle"/>
          </p:nvPr>
        </p:nvSpPr>
        <p:spPr bwMode="gray">
          <a:xfrm>
            <a:off x="11134725" y="1042949"/>
            <a:ext cx="6343650" cy="3153177"/>
          </a:xfrm>
        </p:spPr>
        <p:txBody>
          <a:bodyPr spcCol="1079991" anchor="ctr">
            <a:normAutofit fontScale="90000"/>
          </a:bodyPr>
          <a:lstStyle/>
          <a:p>
            <a:pPr marL="180000" algn="ctr">
              <a:lnSpc>
                <a:spcPct val="100000"/>
              </a:lnSpc>
            </a:pPr>
            <a:r>
              <a:rPr lang="en-US" sz="4800" b="1" spc="0" smtClean="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rPr>
              <a:t>NHÀ THÔNG MINH SỬ DỤNG NỀN TẢNG THINGSBOARD VÀ ACTIONS ON GOOGLE</a:t>
            </a:r>
            <a:endParaRPr lang="en-US" sz="4800" b="1" spc="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endParaRPr>
          </a:p>
        </p:txBody>
      </p:sp>
      <p:cxnSp>
        <p:nvCxnSpPr>
          <p:cNvPr id="16" name="Straight Connector 15">
            <a:extLst>
              <a:ext uri="{FF2B5EF4-FFF2-40B4-BE49-F238E27FC236}">
                <a16:creationId xmlns="" xmlns:a16="http://schemas.microsoft.com/office/drawing/2014/main" id="{F3753AF9-461F-4049-BB9D-621E76A51470}"/>
              </a:ext>
              <a:ext uri="{C183D7F6-B498-43B3-948B-1728B52AA6E4}">
                <adec:decorative xmlns="" xmlns:adec="http://schemas.microsoft.com/office/drawing/2017/decorative" val="1"/>
              </a:ext>
            </a:extLst>
          </p:cNvPr>
          <p:cNvCxnSpPr>
            <a:cxnSpLocks/>
          </p:cNvCxnSpPr>
          <p:nvPr/>
        </p:nvCxnSpPr>
        <p:spPr>
          <a:xfrm>
            <a:off x="11371794" y="4368800"/>
            <a:ext cx="5915997" cy="1497"/>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a:t>
            </a:fld>
            <a:endParaRPr lang="en-US"/>
          </a:p>
        </p:txBody>
      </p:sp>
      <p:sp>
        <p:nvSpPr>
          <p:cNvPr id="10" name="Title 1">
            <a:extLst>
              <a:ext uri="{FF2B5EF4-FFF2-40B4-BE49-F238E27FC236}">
                <a16:creationId xmlns="" xmlns:a16="http://schemas.microsoft.com/office/drawing/2014/main" id="{8468F2B1-EF8F-4772-ADA1-4195B20EBA74}"/>
              </a:ext>
            </a:extLst>
          </p:cNvPr>
          <p:cNvSpPr txBox="1">
            <a:spLocks/>
          </p:cNvSpPr>
          <p:nvPr/>
        </p:nvSpPr>
        <p:spPr bwMode="gray">
          <a:xfrm>
            <a:off x="11134725" y="5401795"/>
            <a:ext cx="6442075" cy="3753497"/>
          </a:xfrm>
          <a:prstGeom prst="rect">
            <a:avLst/>
          </a:prstGeom>
        </p:spPr>
        <p:txBody>
          <a:bodyPr vert="horz" lIns="0" tIns="0" rIns="0" bIns="0" spcCol="1079991" rtlCol="0" anchor="t">
            <a:normAutofit fontScale="92500"/>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6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GVHD:</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T</a:t>
            </a:r>
            <a:r>
              <a:rPr lang="en-US" sz="3000" b="1" spc="0" smtClean="0">
                <a:latin typeface="+mn-lt"/>
                <a:cs typeface="Times New Roman" panose="02020603050405020304" pitchFamily="18" charset="0"/>
              </a:rPr>
              <a:t>S</a:t>
            </a:r>
            <a:r>
              <a:rPr lang="vi-VN" sz="3000" b="1" spc="0" smtClean="0">
                <a:latin typeface="+mn-lt"/>
                <a:cs typeface="Times New Roman" panose="02020603050405020304" pitchFamily="18" charset="0"/>
              </a:rPr>
              <a:t>.</a:t>
            </a:r>
            <a:r>
              <a:rPr lang="en-US" sz="3000" b="1" spc="0" smtClean="0">
                <a:latin typeface="+mn-lt"/>
                <a:cs typeface="Times New Roman" panose="02020603050405020304" pitchFamily="18" charset="0"/>
              </a:rPr>
              <a:t> Giáp Quang Huy</a:t>
            </a:r>
            <a:endParaRPr lang="en-US" sz="3000" b="1" spc="0">
              <a:latin typeface="+mn-lt"/>
              <a:cs typeface="Times New Roman" panose="02020603050405020304" pitchFamily="18" charset="0"/>
            </a:endParaRPr>
          </a:p>
          <a:p>
            <a:pPr>
              <a:lnSpc>
                <a:spcPct val="15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SVTH :</a:t>
            </a: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1. </a:t>
            </a:r>
            <a:r>
              <a:rPr lang="en-US" sz="3000" b="1" spc="0" smtClean="0">
                <a:latin typeface="+mn-lt"/>
                <a:cs typeface="Times New Roman" panose="02020603050405020304" pitchFamily="18" charset="0"/>
              </a:rPr>
              <a:t>Lê Quang Vinh</a:t>
            </a:r>
            <a:r>
              <a:rPr lang="vi-VN" sz="3000" b="1" spc="0" smtClean="0">
                <a:latin typeface="+mn-lt"/>
                <a:cs typeface="Times New Roman" panose="02020603050405020304" pitchFamily="18" charset="0"/>
              </a:rPr>
              <a:t>     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2. </a:t>
            </a:r>
            <a:r>
              <a:rPr lang="en-US" sz="3000" b="1" spc="0" err="1" smtClean="0">
                <a:latin typeface="+mn-lt"/>
                <a:cs typeface="Times New Roman" panose="02020603050405020304" pitchFamily="18" charset="0"/>
              </a:rPr>
              <a:t>Đỗ</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Văn</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Tùng</a:t>
            </a:r>
            <a:r>
              <a:rPr lang="en-US" sz="3000" b="1" spc="0">
                <a:latin typeface="+mn-lt"/>
                <a:cs typeface="Times New Roman" panose="02020603050405020304" pitchFamily="18" charset="0"/>
              </a:rPr>
              <a:t> </a:t>
            </a:r>
            <a:r>
              <a:rPr lang="en-US" sz="3000" b="1" spc="0" smtClean="0">
                <a:latin typeface="+mn-lt"/>
                <a:cs typeface="Times New Roman" panose="02020603050405020304" pitchFamily="18" charset="0"/>
              </a:rPr>
              <a:t>       </a:t>
            </a:r>
            <a:r>
              <a:rPr lang="vi-VN" sz="3000" b="1" spc="0" smtClean="0">
                <a:latin typeface="+mn-lt"/>
                <a:cs typeface="Times New Roman" panose="02020603050405020304" pitchFamily="18" charset="0"/>
              </a:rPr>
              <a:t>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p:txBody>
      </p:sp>
      <p:sp>
        <p:nvSpPr>
          <p:cNvPr id="11" name="Title 1">
            <a:extLst>
              <a:ext uri="{FF2B5EF4-FFF2-40B4-BE49-F238E27FC236}">
                <a16:creationId xmlns="" xmlns:a16="http://schemas.microsoft.com/office/drawing/2014/main" id="{8468F2B1-EF8F-4772-ADA1-4195B20EBA74}"/>
              </a:ext>
            </a:extLst>
          </p:cNvPr>
          <p:cNvSpPr txBox="1">
            <a:spLocks/>
          </p:cNvSpPr>
          <p:nvPr/>
        </p:nvSpPr>
        <p:spPr bwMode="gray">
          <a:xfrm>
            <a:off x="10731202" y="6990080"/>
            <a:ext cx="6337305" cy="2235200"/>
          </a:xfrm>
          <a:prstGeom prst="rect">
            <a:avLst/>
          </a:prstGeom>
        </p:spPr>
        <p:txBody>
          <a:bodyPr vert="horz" lIns="0" tIns="0" rIns="0" bIns="0" spcCol="1079991" rtlCol="0" anchor="ctr">
            <a:normAutofit/>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50000"/>
              </a:lnSpc>
            </a:pPr>
            <a:endParaRPr lang="vi-VN" sz="3600" b="1" spc="0">
              <a:latin typeface="+mn-lt"/>
              <a:cs typeface="Times New Roman" panose="02020603050405020304" pitchFamily="18" charset="0"/>
            </a:endParaRPr>
          </a:p>
        </p:txBody>
      </p:sp>
      <p:sp>
        <p:nvSpPr>
          <p:cNvPr id="12" name="Rectangle 3"/>
          <p:cNvSpPr txBox="1">
            <a:spLocks noChangeArrowheads="1"/>
          </p:cNvSpPr>
          <p:nvPr/>
        </p:nvSpPr>
        <p:spPr>
          <a:xfrm>
            <a:off x="10952480" y="9225280"/>
            <a:ext cx="6705520" cy="812325"/>
          </a:xfrm>
          <a:prstGeom prst="rect">
            <a:avLst/>
          </a:prstGeom>
        </p:spPr>
        <p:txBody>
          <a:bodyPr anchor="ct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lgn="ctr">
              <a:defRPr/>
            </a:pPr>
            <a:r>
              <a:rPr lang="en-US" altLang="zh-TW" sz="2000" kern="0" smtClean="0">
                <a:solidFill>
                  <a:schemeClr val="accent2">
                    <a:lumMod val="40000"/>
                    <a:lumOff val="60000"/>
                  </a:schemeClr>
                </a:solidFill>
                <a:cs typeface="Times New Roman" panose="02020603050405020304" pitchFamily="18" charset="0"/>
              </a:rPr>
              <a:t>Đại học </a:t>
            </a:r>
            <a:r>
              <a:rPr lang="en-US" altLang="zh-TW" sz="2000" kern="0" err="1" smtClean="0">
                <a:solidFill>
                  <a:schemeClr val="accent2">
                    <a:lumMod val="40000"/>
                    <a:lumOff val="60000"/>
                  </a:schemeClr>
                </a:solidFill>
                <a:cs typeface="Times New Roman" panose="02020603050405020304" pitchFamily="18" charset="0"/>
              </a:rPr>
              <a:t>Bách</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Khoa</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Đà</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Nẵng</a:t>
            </a:r>
            <a:endParaRPr lang="en-US" altLang="zh-TW" sz="2000" kern="0" smtClean="0">
              <a:solidFill>
                <a:schemeClr val="accent2">
                  <a:lumMod val="40000"/>
                  <a:lumOff val="60000"/>
                </a:schemeClr>
              </a:solidFill>
              <a:cs typeface="Times New Roman" panose="02020603050405020304" pitchFamily="18" charset="0"/>
            </a:endParaRPr>
          </a:p>
          <a:p>
            <a:pPr algn="ctr">
              <a:defRPr/>
            </a:pPr>
            <a:r>
              <a:rPr lang="en-US" altLang="zh-TW" sz="2000" kern="0" smtClean="0">
                <a:solidFill>
                  <a:schemeClr val="accent2">
                    <a:lumMod val="40000"/>
                    <a:lumOff val="60000"/>
                  </a:schemeClr>
                </a:solidFill>
                <a:cs typeface="Times New Roman" panose="02020603050405020304" pitchFamily="18" charset="0"/>
              </a:rPr>
              <a:t>05/01/2023</a:t>
            </a:r>
            <a:endParaRPr lang="zh-TW" altLang="en-US" sz="2000" kern="0">
              <a:solidFill>
                <a:schemeClr val="accent2">
                  <a:lumMod val="40000"/>
                  <a:lumOff val="60000"/>
                </a:schemeClr>
              </a:solidFill>
              <a:cs typeface="Times New Roman" panose="02020603050405020304"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9" y="269518"/>
            <a:ext cx="1044832" cy="1030962"/>
          </a:xfrm>
          <a:prstGeom prst="rect">
            <a:avLst/>
          </a:prstGeom>
        </p:spPr>
      </p:pic>
    </p:spTree>
    <p:extLst>
      <p:ext uri="{BB962C8B-B14F-4D97-AF65-F5344CB8AC3E}">
        <p14:creationId xmlns:p14="http://schemas.microsoft.com/office/powerpoint/2010/main" val="2941958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par>
                          <p:cTn id="23" fill="hold">
                            <p:stCondLst>
                              <p:cond delay="2000"/>
                            </p:stCondLst>
                            <p:childTnLst>
                              <p:par>
                                <p:cTn id="24" presetID="16" presetClass="entr" presetSubtype="21" fill="hold" grpId="0" nodeType="after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sp>
        <p:nvSpPr>
          <p:cNvPr id="22"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10</a:t>
            </a:fld>
            <a:endParaRPr lang="en-US"/>
          </a:p>
        </p:txBody>
      </p:sp>
      <p:grpSp>
        <p:nvGrpSpPr>
          <p:cNvPr id="23" name="Group 22"/>
          <p:cNvGrpSpPr/>
          <p:nvPr/>
        </p:nvGrpSpPr>
        <p:grpSpPr>
          <a:xfrm>
            <a:off x="0" y="162390"/>
            <a:ext cx="8717433" cy="1107034"/>
            <a:chOff x="-38100" y="3720664"/>
            <a:chExt cx="4142212" cy="690756"/>
          </a:xfrm>
          <a:solidFill>
            <a:schemeClr val="accent1"/>
          </a:solidFill>
        </p:grpSpPr>
        <p:sp>
          <p:nvSpPr>
            <p:cNvPr id="24" name="Rectangle 23"/>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25" name="Flowchart: Delay 24"/>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28" name="Title 1">
            <a:extLst>
              <a:ext uri="{FF2B5EF4-FFF2-40B4-BE49-F238E27FC236}">
                <a16:creationId xmlns="" xmlns:a16="http://schemas.microsoft.com/office/drawing/2014/main" id="{48C05B2B-CD05-4C12-A1EF-05C3A00EC9C5}"/>
              </a:ext>
            </a:extLst>
          </p:cNvPr>
          <p:cNvSpPr txBox="1">
            <a:spLocks/>
          </p:cNvSpPr>
          <p:nvPr/>
        </p:nvSpPr>
        <p:spPr>
          <a:xfrm>
            <a:off x="523309" y="404198"/>
            <a:ext cx="7734865"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SƠ ĐỒ KHỐI HỆ THỐNG</a:t>
            </a:r>
            <a:endParaRPr lang="en-US" b="1" spc="0">
              <a:solidFill>
                <a:schemeClr val="bg1"/>
              </a:solidFill>
              <a:latin typeface="+mn-lt"/>
              <a:cs typeface="Times New Roman" panose="02020603050405020304" pitchFamily="18" charset="0"/>
            </a:endParaRPr>
          </a:p>
        </p:txBody>
      </p:sp>
      <p:sp>
        <p:nvSpPr>
          <p:cNvPr id="4"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ooter Placeholder 5">
            <a:extLst>
              <a:ext uri="{FF2B5EF4-FFF2-40B4-BE49-F238E27FC236}">
                <a16:creationId xmlns="" xmlns:a16="http://schemas.microsoft.com/office/drawing/2014/main" id="{12769DEA-F448-42F4-BCD2-2C2DB0DF865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 xmlns:a16="http://schemas.microsoft.com/office/drawing/2014/main" id="{FA61F210-8048-45F4-8E55-22E2E3F93E3A}"/>
              </a:ext>
            </a:extLst>
          </p:cNvPr>
          <p:cNvSpPr>
            <a:spLocks noGrp="1"/>
          </p:cNvSpPr>
          <p:nvPr>
            <p:ph type="sldNum" sz="quarter" idx="11"/>
          </p:nvPr>
        </p:nvSpPr>
        <p:spPr/>
        <p:txBody>
          <a:bodyPr/>
          <a:lstStyle/>
          <a:p>
            <a:fld id="{4B73C415-D670-4716-A5EC-CC4D52CA2BAC}" type="slidenum">
              <a:rPr lang="en-US" noProof="0" smtClean="0"/>
              <a:pPr/>
              <a:t>10</a:t>
            </a:fld>
            <a:endParaRPr lang="en-US" noProof="0"/>
          </a:p>
        </p:txBody>
      </p:sp>
      <p:grpSp>
        <p:nvGrpSpPr>
          <p:cNvPr id="60" name="Group 59"/>
          <p:cNvGrpSpPr/>
          <p:nvPr/>
        </p:nvGrpSpPr>
        <p:grpSpPr>
          <a:xfrm>
            <a:off x="410154" y="1785489"/>
            <a:ext cx="17527133" cy="7192312"/>
            <a:chOff x="495879" y="1785489"/>
            <a:chExt cx="17527133" cy="7192312"/>
          </a:xfrm>
        </p:grpSpPr>
        <p:sp>
          <p:nvSpPr>
            <p:cNvPr id="54" name="Left-Right Arrow 53"/>
            <p:cNvSpPr/>
            <p:nvPr/>
          </p:nvSpPr>
          <p:spPr>
            <a:xfrm>
              <a:off x="12932456" y="5120990"/>
              <a:ext cx="1296011"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95879" y="1785489"/>
              <a:ext cx="1446369" cy="7158445"/>
              <a:chOff x="495879" y="2090292"/>
              <a:chExt cx="1446369" cy="7158445"/>
            </a:xfrm>
          </p:grpSpPr>
          <p:sp>
            <p:nvSpPr>
              <p:cNvPr id="15" name="Rectangle: Rounded Corners 14">
                <a:extLst>
                  <a:ext uri="{FF2B5EF4-FFF2-40B4-BE49-F238E27FC236}">
                    <a16:creationId xmlns="" xmlns:a16="http://schemas.microsoft.com/office/drawing/2014/main" id="{02C030CD-1AD8-437D-9D4C-9D96D3F4E513}"/>
                  </a:ext>
                </a:extLst>
              </p:cNvPr>
              <p:cNvSpPr/>
              <p:nvPr/>
            </p:nvSpPr>
            <p:spPr>
              <a:xfrm>
                <a:off x="495879" y="2090292"/>
                <a:ext cx="1446369" cy="715844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7030A0"/>
                  </a:solidFill>
                </a:endParaRPr>
              </a:p>
            </p:txBody>
          </p:sp>
          <p:sp>
            <p:nvSpPr>
              <p:cNvPr id="17" name="TextBox 16">
                <a:extLst>
                  <a:ext uri="{FF2B5EF4-FFF2-40B4-BE49-F238E27FC236}">
                    <a16:creationId xmlns="" xmlns:a16="http://schemas.microsoft.com/office/drawing/2014/main" id="{FE742EE6-4C9E-49EF-9E2B-415C19FEB03C}"/>
                  </a:ext>
                </a:extLst>
              </p:cNvPr>
              <p:cNvSpPr txBox="1"/>
              <p:nvPr/>
            </p:nvSpPr>
            <p:spPr>
              <a:xfrm rot="16200000">
                <a:off x="-68337" y="7162889"/>
                <a:ext cx="2448967" cy="584775"/>
              </a:xfrm>
              <a:prstGeom prst="rect">
                <a:avLst/>
              </a:prstGeom>
              <a:noFill/>
            </p:spPr>
            <p:txBody>
              <a:bodyPr wrap="square" rtlCol="0">
                <a:spAutoFit/>
              </a:bodyPr>
              <a:lstStyle/>
              <a:p>
                <a:r>
                  <a:rPr lang="en-US" sz="3200" b="1">
                    <a:solidFill>
                      <a:schemeClr val="accent1">
                        <a:lumMod val="50000"/>
                      </a:schemeClr>
                    </a:solidFill>
                  </a:rPr>
                  <a:t>Cảm biến</a:t>
                </a:r>
                <a:endParaRPr lang="vi-VN" sz="3200" b="1">
                  <a:solidFill>
                    <a:schemeClr val="accent1">
                      <a:lumMod val="50000"/>
                    </a:schemeClr>
                  </a:solidFill>
                </a:endParaRPr>
              </a:p>
            </p:txBody>
          </p:sp>
          <p:sp>
            <p:nvSpPr>
              <p:cNvPr id="42" name="TextBox 41">
                <a:extLst>
                  <a:ext uri="{FF2B5EF4-FFF2-40B4-BE49-F238E27FC236}">
                    <a16:creationId xmlns="" xmlns:a16="http://schemas.microsoft.com/office/drawing/2014/main" id="{C79A313C-4447-474C-AE76-AEBC54BE97F2}"/>
                  </a:ext>
                </a:extLst>
              </p:cNvPr>
              <p:cNvSpPr txBox="1"/>
              <p:nvPr/>
            </p:nvSpPr>
            <p:spPr>
              <a:xfrm rot="16200000">
                <a:off x="318134" y="3279684"/>
                <a:ext cx="1796030" cy="584775"/>
              </a:xfrm>
              <a:prstGeom prst="rect">
                <a:avLst/>
              </a:prstGeom>
              <a:noFill/>
            </p:spPr>
            <p:txBody>
              <a:bodyPr wrap="square" rtlCol="0">
                <a:spAutoFit/>
              </a:bodyPr>
              <a:lstStyle/>
              <a:p>
                <a:pPr algn="ctr"/>
                <a:r>
                  <a:rPr lang="en-US" sz="3200" b="1" smtClean="0">
                    <a:solidFill>
                      <a:schemeClr val="accent1">
                        <a:lumMod val="50000"/>
                      </a:schemeClr>
                    </a:solidFill>
                  </a:rPr>
                  <a:t>Thiết bị</a:t>
                </a:r>
                <a:endParaRPr lang="vi-VN" sz="3200" b="1">
                  <a:solidFill>
                    <a:schemeClr val="accent1">
                      <a:lumMod val="50000"/>
                    </a:schemeClr>
                  </a:solidFill>
                </a:endParaRPr>
              </a:p>
            </p:txBody>
          </p:sp>
        </p:grpSp>
        <p:sp>
          <p:nvSpPr>
            <p:cNvPr id="47" name="Left-Right Arrow 53">
              <a:extLst>
                <a:ext uri="{FF2B5EF4-FFF2-40B4-BE49-F238E27FC236}">
                  <a16:creationId xmlns="" xmlns:a16="http://schemas.microsoft.com/office/drawing/2014/main" id="{463F823F-7A62-4143-9640-D8ECEAB57783}"/>
                </a:ext>
              </a:extLst>
            </p:cNvPr>
            <p:cNvSpPr/>
            <p:nvPr/>
          </p:nvSpPr>
          <p:spPr>
            <a:xfrm>
              <a:off x="2176679" y="5120991"/>
              <a:ext cx="1178142"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14448475" y="1819355"/>
              <a:ext cx="3574537" cy="7158446"/>
              <a:chOff x="14448475" y="2090291"/>
              <a:chExt cx="3574537" cy="7158446"/>
            </a:xfrm>
          </p:grpSpPr>
          <p:grpSp>
            <p:nvGrpSpPr>
              <p:cNvPr id="21" name="Group 20">
                <a:extLst>
                  <a:ext uri="{FF2B5EF4-FFF2-40B4-BE49-F238E27FC236}">
                    <a16:creationId xmlns="" xmlns:a16="http://schemas.microsoft.com/office/drawing/2014/main" id="{302BC9F7-ADB5-42E7-87D6-4ACA78231AC8}"/>
                  </a:ext>
                </a:extLst>
              </p:cNvPr>
              <p:cNvGrpSpPr/>
              <p:nvPr/>
            </p:nvGrpSpPr>
            <p:grpSpPr>
              <a:xfrm>
                <a:off x="14448475" y="2090291"/>
                <a:ext cx="3574537" cy="7158446"/>
                <a:chOff x="14373828" y="1750423"/>
                <a:chExt cx="3574537" cy="7158446"/>
              </a:xfrm>
            </p:grpSpPr>
            <p:grpSp>
              <p:nvGrpSpPr>
                <p:cNvPr id="50" name="Group 49"/>
                <p:cNvGrpSpPr/>
                <p:nvPr/>
              </p:nvGrpSpPr>
              <p:grpSpPr>
                <a:xfrm>
                  <a:off x="15696888" y="5805445"/>
                  <a:ext cx="928414" cy="2541906"/>
                  <a:chOff x="14810073" y="3220611"/>
                  <a:chExt cx="928414" cy="2541906"/>
                </a:xfrm>
              </p:grpSpPr>
              <p:pic>
                <p:nvPicPr>
                  <p:cNvPr id="26" name="Picture 2" descr="C:\Users\tiendat\Desktop\icon slide\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0073" y="3220611"/>
                    <a:ext cx="928414" cy="18675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845316" y="5254686"/>
                    <a:ext cx="857927" cy="507831"/>
                  </a:xfrm>
                  <a:prstGeom prst="rect">
                    <a:avLst/>
                  </a:prstGeom>
                  <a:noFill/>
                </p:spPr>
                <p:txBody>
                  <a:bodyPr wrap="none" rtlCol="0">
                    <a:spAutoFit/>
                  </a:bodyPr>
                  <a:lstStyle/>
                  <a:p>
                    <a:r>
                      <a:rPr lang="en-US" b="1" smtClean="0">
                        <a:solidFill>
                          <a:srgbClr val="FFC000"/>
                        </a:solidFill>
                      </a:rPr>
                      <a:t>App</a:t>
                    </a:r>
                    <a:endParaRPr lang="en-US" b="1">
                      <a:solidFill>
                        <a:srgbClr val="FFC000"/>
                      </a:solidFill>
                    </a:endParaRPr>
                  </a:p>
                </p:txBody>
              </p:sp>
            </p:grpSp>
            <p:sp>
              <p:nvSpPr>
                <p:cNvPr id="52" name="TextBox 51"/>
                <p:cNvSpPr txBox="1"/>
                <p:nvPr/>
              </p:nvSpPr>
              <p:spPr>
                <a:xfrm>
                  <a:off x="15131006" y="4650656"/>
                  <a:ext cx="2060179" cy="507831"/>
                </a:xfrm>
                <a:prstGeom prst="rect">
                  <a:avLst/>
                </a:prstGeom>
                <a:noFill/>
              </p:spPr>
              <p:txBody>
                <a:bodyPr wrap="none" rtlCol="0">
                  <a:spAutoFit/>
                </a:bodyPr>
                <a:lstStyle/>
                <a:p>
                  <a:pPr algn="ctr"/>
                  <a:r>
                    <a:rPr lang="en-US" b="1" smtClean="0">
                      <a:solidFill>
                        <a:schemeClr val="tx2">
                          <a:lumMod val="50000"/>
                          <a:lumOff val="50000"/>
                        </a:schemeClr>
                      </a:solidFill>
                    </a:rPr>
                    <a:t>Dashboard</a:t>
                  </a:r>
                  <a:endParaRPr lang="en-US" b="1">
                    <a:solidFill>
                      <a:schemeClr val="tx2">
                        <a:lumMod val="50000"/>
                        <a:lumOff val="50000"/>
                      </a:schemeClr>
                    </a:solidFill>
                  </a:endParaRPr>
                </a:p>
              </p:txBody>
            </p:sp>
            <p:sp>
              <p:nvSpPr>
                <p:cNvPr id="19" name="Rectangle: Rounded Corners 18">
                  <a:extLst>
                    <a:ext uri="{FF2B5EF4-FFF2-40B4-BE49-F238E27FC236}">
                      <a16:creationId xmlns="" xmlns:a16="http://schemas.microsoft.com/office/drawing/2014/main" id="{60CF2A1D-863E-41A3-9708-C67917C38BEA}"/>
                    </a:ext>
                  </a:extLst>
                </p:cNvPr>
                <p:cNvSpPr/>
                <p:nvPr/>
              </p:nvSpPr>
              <p:spPr>
                <a:xfrm>
                  <a:off x="14373828" y="1750423"/>
                  <a:ext cx="3574537" cy="71584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7" name="Group 26"/>
              <p:cNvGrpSpPr/>
              <p:nvPr/>
            </p:nvGrpSpPr>
            <p:grpSpPr>
              <a:xfrm>
                <a:off x="14698696" y="2656335"/>
                <a:ext cx="3074093" cy="2002944"/>
                <a:chOff x="14770703" y="2658774"/>
                <a:chExt cx="3074093" cy="2002944"/>
              </a:xfrm>
            </p:grpSpPr>
            <p:pic>
              <p:nvPicPr>
                <p:cNvPr id="55" name="Picture 10" descr="ThingsBoard - Open-source IoT Platform"/>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000"/>
                          </a14:imgEffect>
                          <a14:imgEffect>
                            <a14:brightnessContrast bright="50000" contrast="-70000"/>
                          </a14:imgEffect>
                        </a14:imgLayer>
                      </a14:imgProps>
                    </a:ext>
                    <a:ext uri="{28A0092B-C50C-407E-A947-70E740481C1C}">
                      <a14:useLocalDpi xmlns:a14="http://schemas.microsoft.com/office/drawing/2010/main" val="0"/>
                    </a:ext>
                  </a:extLst>
                </a:blip>
                <a:srcRect/>
                <a:stretch>
                  <a:fillRect/>
                </a:stretch>
              </p:blipFill>
              <p:spPr bwMode="auto">
                <a:xfrm>
                  <a:off x="14957499" y="2658774"/>
                  <a:ext cx="2887297" cy="183147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6" name="Picture 10" descr="ThingsBoard - Open-source IoT Platfor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70703" y="2830244"/>
                  <a:ext cx="2887297" cy="1831474"/>
                </a:xfrm>
                <a:prstGeom prst="rect">
                  <a:avLst/>
                </a:prstGeom>
                <a:noFill/>
                <a:effectLst>
                  <a:outerShdw blurRad="596900" dist="38100" dir="18900000" algn="bl" rotWithShape="0">
                    <a:schemeClr val="tx1">
                      <a:alpha val="78000"/>
                    </a:schemeClr>
                  </a:outerShdw>
                </a:effectLst>
                <a:extLst>
                  <a:ext uri="{909E8E84-426E-40DD-AFC4-6F175D3DCCD1}">
                    <a14:hiddenFill xmlns:a14="http://schemas.microsoft.com/office/drawing/2010/main">
                      <a:solidFill>
                        <a:srgbClr val="FFFFFF"/>
                      </a:solidFill>
                    </a14:hiddenFill>
                  </a:ext>
                </a:extLst>
              </p:spPr>
            </p:pic>
          </p:grpSp>
        </p:grpSp>
        <p:grpSp>
          <p:nvGrpSpPr>
            <p:cNvPr id="30" name="Group 29"/>
            <p:cNvGrpSpPr/>
            <p:nvPr/>
          </p:nvGrpSpPr>
          <p:grpSpPr>
            <a:xfrm>
              <a:off x="3207231" y="3376493"/>
              <a:ext cx="2580087" cy="4332809"/>
              <a:chOff x="3185778" y="3830860"/>
              <a:chExt cx="2580087" cy="4332809"/>
            </a:xfrm>
          </p:grpSpPr>
          <p:pic>
            <p:nvPicPr>
              <p:cNvPr id="2" name="Picture 1"/>
              <p:cNvPicPr>
                <a:picLocks noChangeAspect="1"/>
              </p:cNvPicPr>
              <p:nvPr/>
            </p:nvPicPr>
            <p:blipFill>
              <a:blip r:embed="rId7"/>
              <a:stretch>
                <a:fillRect/>
              </a:stretch>
            </p:blipFill>
            <p:spPr>
              <a:xfrm rot="5400000">
                <a:off x="2617833" y="4771567"/>
                <a:ext cx="3677307" cy="1795894"/>
              </a:xfrm>
              <a:prstGeom prst="rect">
                <a:avLst/>
              </a:prstGeom>
            </p:spPr>
          </p:pic>
          <p:sp>
            <p:nvSpPr>
              <p:cNvPr id="29" name="TextBox 28"/>
              <p:cNvSpPr txBox="1"/>
              <p:nvPr/>
            </p:nvSpPr>
            <p:spPr>
              <a:xfrm>
                <a:off x="3185778" y="7655838"/>
                <a:ext cx="2580087" cy="507831"/>
              </a:xfrm>
              <a:prstGeom prst="rect">
                <a:avLst/>
              </a:prstGeom>
              <a:noFill/>
            </p:spPr>
            <p:txBody>
              <a:bodyPr wrap="square" rtlCol="0">
                <a:spAutoFit/>
              </a:bodyPr>
              <a:lstStyle/>
              <a:p>
                <a:r>
                  <a:rPr lang="en-US" b="1" smtClean="0">
                    <a:solidFill>
                      <a:schemeClr val="accent6">
                        <a:lumMod val="75000"/>
                      </a:schemeClr>
                    </a:solidFill>
                  </a:rPr>
                  <a:t>Arduino Mega</a:t>
                </a:r>
                <a:endParaRPr lang="en-US" b="1">
                  <a:solidFill>
                    <a:schemeClr val="accent6">
                      <a:lumMod val="75000"/>
                    </a:schemeClr>
                  </a:solidFill>
                </a:endParaRPr>
              </a:p>
            </p:txBody>
          </p:sp>
        </p:grpSp>
        <p:grpSp>
          <p:nvGrpSpPr>
            <p:cNvPr id="31" name="Group 30"/>
            <p:cNvGrpSpPr/>
            <p:nvPr/>
          </p:nvGrpSpPr>
          <p:grpSpPr>
            <a:xfrm>
              <a:off x="7232971" y="5659897"/>
              <a:ext cx="1671840" cy="2972963"/>
              <a:chOff x="7023999" y="6368621"/>
              <a:chExt cx="1671840" cy="2972963"/>
            </a:xfrm>
          </p:grpSpPr>
          <p:pic>
            <p:nvPicPr>
              <p:cNvPr id="4098" name="Picture 2" descr="NodeMCU overview | ThingsBoard Community Edi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650119" y="6918536"/>
                <a:ext cx="2385496" cy="128566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7023999" y="8864530"/>
                <a:ext cx="1671840" cy="477054"/>
              </a:xfrm>
              <a:prstGeom prst="rect">
                <a:avLst/>
              </a:prstGeom>
              <a:noFill/>
            </p:spPr>
            <p:txBody>
              <a:bodyPr wrap="square" rtlCol="0">
                <a:spAutoFit/>
              </a:bodyPr>
              <a:lstStyle/>
              <a:p>
                <a:r>
                  <a:rPr lang="en-US" sz="2500" b="1" smtClean="0">
                    <a:solidFill>
                      <a:schemeClr val="tx2">
                        <a:lumMod val="75000"/>
                        <a:lumOff val="25000"/>
                      </a:schemeClr>
                    </a:solidFill>
                  </a:rPr>
                  <a:t>ESP8266</a:t>
                </a:r>
                <a:endParaRPr lang="en-US" sz="2500" b="1">
                  <a:solidFill>
                    <a:schemeClr val="tx2">
                      <a:lumMod val="75000"/>
                      <a:lumOff val="25000"/>
                    </a:schemeClr>
                  </a:solidFill>
                </a:endParaRPr>
              </a:p>
            </p:txBody>
          </p:sp>
        </p:grpSp>
        <p:grpSp>
          <p:nvGrpSpPr>
            <p:cNvPr id="33" name="Group 32"/>
            <p:cNvGrpSpPr/>
            <p:nvPr/>
          </p:nvGrpSpPr>
          <p:grpSpPr>
            <a:xfrm>
              <a:off x="7031792" y="2742224"/>
              <a:ext cx="2077725" cy="2641922"/>
              <a:chOff x="6693086" y="2292011"/>
              <a:chExt cx="2077725" cy="2641922"/>
            </a:xfrm>
          </p:grpSpPr>
          <p:pic>
            <p:nvPicPr>
              <p:cNvPr id="4104" name="Picture 8" descr="ESP32-CAM AI-Thinker Pinout Guide: GPIOs Usage Explained | Random Nerd  Tutorials"/>
              <p:cNvPicPr>
                <a:picLocks noChangeAspect="1" noChangeArrowheads="1"/>
              </p:cNvPicPr>
              <p:nvPr/>
            </p:nvPicPr>
            <p:blipFill rotWithShape="1">
              <a:blip r:embed="rId9">
                <a:extLst>
                  <a:ext uri="{28A0092B-C50C-407E-A947-70E740481C1C}">
                    <a14:useLocalDpi xmlns:a14="http://schemas.microsoft.com/office/drawing/2010/main" val="0"/>
                  </a:ext>
                </a:extLst>
              </a:blip>
              <a:srcRect l="34418" r="34530"/>
              <a:stretch/>
            </p:blipFill>
            <p:spPr bwMode="auto">
              <a:xfrm>
                <a:off x="6961043" y="2879478"/>
                <a:ext cx="1433587" cy="205445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693086" y="2292011"/>
                <a:ext cx="2077725" cy="477054"/>
              </a:xfrm>
              <a:prstGeom prst="rect">
                <a:avLst/>
              </a:prstGeom>
              <a:noFill/>
            </p:spPr>
            <p:txBody>
              <a:bodyPr wrap="square" rtlCol="0">
                <a:spAutoFit/>
              </a:bodyPr>
              <a:lstStyle/>
              <a:p>
                <a:r>
                  <a:rPr lang="en-US" sz="2500" b="1" smtClean="0">
                    <a:solidFill>
                      <a:schemeClr val="accent3">
                        <a:lumMod val="50000"/>
                      </a:schemeClr>
                    </a:solidFill>
                  </a:rPr>
                  <a:t>ESP32-CAM</a:t>
                </a:r>
                <a:endParaRPr lang="en-US" sz="2500" b="1">
                  <a:solidFill>
                    <a:schemeClr val="accent3">
                      <a:lumMod val="50000"/>
                    </a:schemeClr>
                  </a:solidFill>
                </a:endParaRPr>
              </a:p>
            </p:txBody>
          </p:sp>
        </p:grpSp>
        <p:grpSp>
          <p:nvGrpSpPr>
            <p:cNvPr id="35" name="Group 34"/>
            <p:cNvGrpSpPr/>
            <p:nvPr/>
          </p:nvGrpSpPr>
          <p:grpSpPr>
            <a:xfrm>
              <a:off x="10409463" y="4756898"/>
              <a:ext cx="2348907" cy="1958574"/>
              <a:chOff x="10329685" y="5236004"/>
              <a:chExt cx="2348907" cy="1958574"/>
            </a:xfrm>
          </p:grpSpPr>
          <p:pic>
            <p:nvPicPr>
              <p:cNvPr id="14" name="Picture 13"/>
              <p:cNvPicPr>
                <a:picLocks noChangeAspect="1"/>
              </p:cNvPicPr>
              <p:nvPr/>
            </p:nvPicPr>
            <p:blipFill>
              <a:blip r:embed="rId10"/>
              <a:stretch>
                <a:fillRect/>
              </a:stretch>
            </p:blipFill>
            <p:spPr>
              <a:xfrm>
                <a:off x="10329685" y="5236004"/>
                <a:ext cx="2348907" cy="1375789"/>
              </a:xfrm>
              <a:prstGeom prst="rect">
                <a:avLst/>
              </a:prstGeom>
            </p:spPr>
          </p:pic>
          <p:sp>
            <p:nvSpPr>
              <p:cNvPr id="61" name="TextBox 60"/>
              <p:cNvSpPr txBox="1"/>
              <p:nvPr/>
            </p:nvSpPr>
            <p:spPr>
              <a:xfrm>
                <a:off x="10427033" y="6717524"/>
                <a:ext cx="2212354" cy="477054"/>
              </a:xfrm>
              <a:prstGeom prst="rect">
                <a:avLst/>
              </a:prstGeom>
              <a:noFill/>
            </p:spPr>
            <p:txBody>
              <a:bodyPr wrap="square" rtlCol="0">
                <a:spAutoFit/>
              </a:bodyPr>
              <a:lstStyle/>
              <a:p>
                <a:r>
                  <a:rPr lang="en-US" sz="2500" b="1" smtClean="0">
                    <a:solidFill>
                      <a:schemeClr val="accent1"/>
                    </a:solidFill>
                  </a:rPr>
                  <a:t>ThingsBoard</a:t>
                </a:r>
                <a:endParaRPr lang="en-US" sz="2500" b="1">
                  <a:solidFill>
                    <a:schemeClr val="accent1"/>
                  </a:solidFill>
                </a:endParaRPr>
              </a:p>
            </p:txBody>
          </p:sp>
        </p:grpSp>
        <p:sp>
          <p:nvSpPr>
            <p:cNvPr id="67" name="Left-Right Arrow 53">
              <a:extLst>
                <a:ext uri="{FF2B5EF4-FFF2-40B4-BE49-F238E27FC236}">
                  <a16:creationId xmlns="" xmlns:a16="http://schemas.microsoft.com/office/drawing/2014/main" id="{463F823F-7A62-4143-9640-D8ECEAB57783}"/>
                </a:ext>
              </a:extLst>
            </p:cNvPr>
            <p:cNvSpPr/>
            <p:nvPr/>
          </p:nvSpPr>
          <p:spPr>
            <a:xfrm>
              <a:off x="5594158" y="5894124"/>
              <a:ext cx="1588570"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eft-Right Arrow 53">
              <a:extLst>
                <a:ext uri="{FF2B5EF4-FFF2-40B4-BE49-F238E27FC236}">
                  <a16:creationId xmlns="" xmlns:a16="http://schemas.microsoft.com/office/drawing/2014/main" id="{463F823F-7A62-4143-9640-D8ECEAB57783}"/>
                </a:ext>
              </a:extLst>
            </p:cNvPr>
            <p:cNvSpPr/>
            <p:nvPr/>
          </p:nvSpPr>
          <p:spPr>
            <a:xfrm>
              <a:off x="8803158" y="5897357"/>
              <a:ext cx="1477375"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81623" y="5108620"/>
              <a:ext cx="1176505" cy="830997"/>
            </a:xfrm>
            <a:prstGeom prst="rect">
              <a:avLst/>
            </a:prstGeom>
            <a:noFill/>
          </p:spPr>
          <p:txBody>
            <a:bodyPr wrap="square" rtlCol="0">
              <a:spAutoFit/>
            </a:bodyPr>
            <a:lstStyle/>
            <a:p>
              <a:pPr algn="ctr"/>
              <a:r>
                <a:rPr lang="en-US" sz="2400" smtClean="0">
                  <a:solidFill>
                    <a:srgbClr val="0070C0"/>
                  </a:solidFill>
                </a:rPr>
                <a:t>UART (JSON)</a:t>
              </a:r>
              <a:endParaRPr lang="en-US">
                <a:solidFill>
                  <a:srgbClr val="0070C0"/>
                </a:solidFill>
              </a:endParaRPr>
            </a:p>
          </p:txBody>
        </p:sp>
        <p:sp>
          <p:nvSpPr>
            <p:cNvPr id="74" name="TextBox 73"/>
            <p:cNvSpPr txBox="1"/>
            <p:nvPr/>
          </p:nvSpPr>
          <p:spPr>
            <a:xfrm>
              <a:off x="9034022" y="5314763"/>
              <a:ext cx="1176505" cy="461665"/>
            </a:xfrm>
            <a:prstGeom prst="rect">
              <a:avLst/>
            </a:prstGeom>
            <a:noFill/>
          </p:spPr>
          <p:txBody>
            <a:bodyPr wrap="square" rtlCol="0">
              <a:spAutoFit/>
            </a:bodyPr>
            <a:lstStyle/>
            <a:p>
              <a:pPr algn="ctr"/>
              <a:r>
                <a:rPr lang="en-US" sz="2400" smtClean="0">
                  <a:solidFill>
                    <a:srgbClr val="0070C0"/>
                  </a:solidFill>
                </a:rPr>
                <a:t>MQTT</a:t>
              </a:r>
              <a:endParaRPr lang="en-US">
                <a:solidFill>
                  <a:srgbClr val="0070C0"/>
                </a:solidFill>
              </a:endParaRPr>
            </a:p>
          </p:txBody>
        </p:sp>
        <p:grpSp>
          <p:nvGrpSpPr>
            <p:cNvPr id="59" name="Group 58"/>
            <p:cNvGrpSpPr/>
            <p:nvPr/>
          </p:nvGrpSpPr>
          <p:grpSpPr>
            <a:xfrm>
              <a:off x="10110266" y="1912833"/>
              <a:ext cx="3276250" cy="2738351"/>
              <a:chOff x="10110266" y="1912833"/>
              <a:chExt cx="3276250" cy="2738351"/>
            </a:xfrm>
          </p:grpSpPr>
          <p:grpSp>
            <p:nvGrpSpPr>
              <p:cNvPr id="40" name="Group 39"/>
              <p:cNvGrpSpPr/>
              <p:nvPr/>
            </p:nvGrpSpPr>
            <p:grpSpPr>
              <a:xfrm>
                <a:off x="10110266" y="1912833"/>
                <a:ext cx="3142255" cy="2005657"/>
                <a:chOff x="9776802" y="2731988"/>
                <a:chExt cx="3142255" cy="2005657"/>
              </a:xfrm>
            </p:grpSpPr>
            <p:pic>
              <p:nvPicPr>
                <p:cNvPr id="4102" name="Picture 6" descr="Actions on Google · GitHu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74200" y="3223710"/>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9776802" y="2731988"/>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sp>
            <p:nvSpPr>
              <p:cNvPr id="75" name="TextBox 74"/>
              <p:cNvSpPr txBox="1"/>
              <p:nvPr/>
            </p:nvSpPr>
            <p:spPr>
              <a:xfrm>
                <a:off x="11881490" y="3982960"/>
                <a:ext cx="1505026" cy="461665"/>
              </a:xfrm>
              <a:prstGeom prst="rect">
                <a:avLst/>
              </a:prstGeom>
              <a:noFill/>
            </p:spPr>
            <p:txBody>
              <a:bodyPr wrap="square" rtlCol="0">
                <a:spAutoFit/>
              </a:bodyPr>
              <a:lstStyle/>
              <a:p>
                <a:pPr algn="ctr"/>
                <a:r>
                  <a:rPr lang="en-US" sz="2400" smtClean="0">
                    <a:solidFill>
                      <a:srgbClr val="0070C0"/>
                    </a:solidFill>
                  </a:rPr>
                  <a:t>Webhook</a:t>
                </a:r>
                <a:endParaRPr lang="en-US">
                  <a:solidFill>
                    <a:srgbClr val="0070C0"/>
                  </a:solidFill>
                </a:endParaRPr>
              </a:p>
            </p:txBody>
          </p:sp>
          <p:sp>
            <p:nvSpPr>
              <p:cNvPr id="51" name="Right Arrow 50"/>
              <p:cNvSpPr/>
              <p:nvPr/>
            </p:nvSpPr>
            <p:spPr>
              <a:xfrm rot="5400000">
                <a:off x="11202272" y="3942255"/>
                <a:ext cx="953589" cy="46427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ight Arrow 77"/>
            <p:cNvSpPr/>
            <p:nvPr/>
          </p:nvSpPr>
          <p:spPr>
            <a:xfrm>
              <a:off x="8904811" y="4655043"/>
              <a:ext cx="1396166"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rot="10800000">
              <a:off x="5611853" y="4642641"/>
              <a:ext cx="1493344"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560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832" r="13147" b="27352"/>
          <a:stretch/>
        </p:blipFill>
        <p:spPr>
          <a:xfrm>
            <a:off x="0" y="-29862"/>
            <a:ext cx="18317497" cy="5397052"/>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29497" y="1"/>
            <a:ext cx="18288000" cy="53671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910511"/>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CHI TIẾT</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HỆ THỐNG</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208061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66579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8236869" cy="648000"/>
          </a:xfrm>
        </p:spPr>
        <p:txBody>
          <a:bodyPr/>
          <a:lstStyle/>
          <a:p>
            <a:r>
              <a:rPr lang="en-US" b="1" spc="0" smtClean="0">
                <a:solidFill>
                  <a:schemeClr val="bg1"/>
                </a:solidFill>
                <a:latin typeface="+mn-lt"/>
                <a:cs typeface="Times New Roman" panose="02020603050405020304" pitchFamily="18" charset="0"/>
              </a:rPr>
              <a:t>MẠCH NGUYÊN LÝ</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12</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12</a:t>
            </a:fld>
            <a:endParaRPr lang="en-US" noProof="0"/>
          </a:p>
        </p:txBody>
      </p:sp>
    </p:spTree>
    <p:extLst>
      <p:ext uri="{BB962C8B-B14F-4D97-AF65-F5344CB8AC3E}">
        <p14:creationId xmlns:p14="http://schemas.microsoft.com/office/powerpoint/2010/main" val="147892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990725" y="4048125"/>
            <a:ext cx="4717272" cy="4920044"/>
            <a:chOff x="942975" y="4374091"/>
            <a:chExt cx="4717272" cy="4920044"/>
          </a:xfrm>
        </p:grpSpPr>
        <p:sp>
          <p:nvSpPr>
            <p:cNvPr id="10" name="Rounded Rectangle 9"/>
            <p:cNvSpPr/>
            <p:nvPr/>
          </p:nvSpPr>
          <p:spPr>
            <a:xfrm>
              <a:off x="942975" y="4374091"/>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29936" y="4797258"/>
              <a:ext cx="3943350" cy="507831"/>
            </a:xfrm>
            <a:prstGeom prst="rect">
              <a:avLst/>
            </a:prstGeom>
            <a:noFill/>
          </p:spPr>
          <p:txBody>
            <a:bodyPr wrap="square" rtlCol="0">
              <a:spAutoFit/>
            </a:bodyPr>
            <a:lstStyle/>
            <a:p>
              <a:pPr algn="ctr"/>
              <a:r>
                <a:rPr lang="en-US" b="1" smtClean="0">
                  <a:solidFill>
                    <a:schemeClr val="accent1">
                      <a:lumMod val="75000"/>
                    </a:schemeClr>
                  </a:solidFill>
                </a:rPr>
                <a:t>Smart home Actions</a:t>
              </a:r>
              <a:endParaRPr lang="en-US" b="1">
                <a:solidFill>
                  <a:schemeClr val="accent1">
                    <a:lumMod val="75000"/>
                  </a:schemeClr>
                </a:solidFill>
              </a:endParaRPr>
            </a:p>
          </p:txBody>
        </p:sp>
        <p:sp>
          <p:nvSpPr>
            <p:cNvPr id="12" name="TextBox 11"/>
            <p:cNvSpPr txBox="1"/>
            <p:nvPr/>
          </p:nvSpPr>
          <p:spPr>
            <a:xfrm>
              <a:off x="1141959" y="5849608"/>
              <a:ext cx="4319304" cy="2754600"/>
            </a:xfrm>
            <a:prstGeom prst="rect">
              <a:avLst/>
            </a:prstGeom>
            <a:noFill/>
          </p:spPr>
          <p:txBody>
            <a:bodyPr wrap="square" rtlCol="0">
              <a:spAutoFit/>
            </a:bodyPr>
            <a:lstStyle/>
            <a:p>
              <a:pPr marL="342900" indent="-342900">
                <a:buFont typeface="Arial" panose="020B0604020202020204" pitchFamily="34" charset="0"/>
                <a:buChar char="•"/>
              </a:pPr>
              <a:r>
                <a:rPr lang="en-US" sz="2500"/>
                <a:t>T</a:t>
              </a:r>
              <a:r>
                <a:rPr lang="en-US" sz="2500" smtClean="0"/>
                <a:t>iện </a:t>
              </a:r>
              <a:r>
                <a:rPr lang="en-US" sz="2500"/>
                <a:t>lợi và nhanh </a:t>
              </a:r>
              <a:r>
                <a:rPr lang="en-US" sz="2500" smtClean="0"/>
                <a:t>chóng</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500" smtClean="0"/>
                <a:t>Các câu lệnh đã được xây dựng sẵn bởi Google</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đơn </a:t>
              </a:r>
              <a:r>
                <a:rPr lang="vi-VN" sz="2400" smtClean="0"/>
                <a:t>giản</a:t>
              </a:r>
              <a:r>
                <a:rPr lang="en-US" sz="2400" smtClean="0"/>
                <a:t>, không tự nhiên</a:t>
              </a:r>
              <a:endParaRPr lang="en-US" sz="2500"/>
            </a:p>
          </p:txBody>
        </p:sp>
      </p:grpSp>
      <p:grpSp>
        <p:nvGrpSpPr>
          <p:cNvPr id="100" name="Group 99"/>
          <p:cNvGrpSpPr/>
          <p:nvPr/>
        </p:nvGrpSpPr>
        <p:grpSpPr>
          <a:xfrm>
            <a:off x="0" y="162390"/>
            <a:ext cx="10553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16091" cy="648000"/>
          </a:xfrm>
        </p:spPr>
        <p:txBody>
          <a:bodyPr/>
          <a:lstStyle/>
          <a:p>
            <a:r>
              <a:rPr lang="en-US" b="1" spc="0" smtClean="0">
                <a:solidFill>
                  <a:schemeClr val="bg1"/>
                </a:solidFill>
                <a:latin typeface="+mn-lt"/>
                <a:cs typeface="Times New Roman" panose="02020603050405020304" pitchFamily="18" charset="0"/>
              </a:rPr>
              <a:t>ĐIỀU KHIỂN BẰNG GIỌNG NÓI</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13</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13</a:t>
            </a:fld>
            <a:endParaRPr lang="en-US" noProof="0"/>
          </a:p>
        </p:txBody>
      </p:sp>
      <p:pic>
        <p:nvPicPr>
          <p:cNvPr id="1026" name="Picture 2" descr="Actions on Google on Twitter: &quot;Here are our top resources for #AoGDevs:  Docs → https://t.co/PQjUBNKkjh Codelabs → https://t.co/to61GBbHyz Videos →  https://t.co/e3mDL9hj2E Blog → https://t.co/fbdVngBnD8 Samples →  https://t.co/NLR07HrsF3 Labs ..."/>
          <p:cNvPicPr>
            <a:picLocks noChangeAspect="1" noChangeArrowheads="1"/>
          </p:cNvPicPr>
          <p:nvPr/>
        </p:nvPicPr>
        <p:blipFill rotWithShape="1">
          <a:blip r:embed="rId3">
            <a:extLst>
              <a:ext uri="{28A0092B-C50C-407E-A947-70E740481C1C}">
                <a14:useLocalDpi xmlns:a14="http://schemas.microsoft.com/office/drawing/2010/main" val="0"/>
              </a:ext>
            </a:extLst>
          </a:blip>
          <a:srcRect l="8366" t="26368" r="7357" b="19599"/>
          <a:stretch/>
        </p:blipFill>
        <p:spPr bwMode="auto">
          <a:xfrm>
            <a:off x="6157844" y="1783713"/>
            <a:ext cx="5396312" cy="15744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6" idx="2"/>
            <a:endCxn id="10" idx="0"/>
          </p:cNvCxnSpPr>
          <p:nvPr/>
        </p:nvCxnSpPr>
        <p:spPr>
          <a:xfrm flipH="1">
            <a:off x="4349361" y="3358198"/>
            <a:ext cx="4506639"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1073212" y="4048125"/>
            <a:ext cx="4717272" cy="4920044"/>
            <a:chOff x="11073212" y="4048125"/>
            <a:chExt cx="4717272" cy="4920044"/>
          </a:xfrm>
        </p:grpSpPr>
        <p:sp>
          <p:nvSpPr>
            <p:cNvPr id="21" name="Rounded Rectangle 20"/>
            <p:cNvSpPr/>
            <p:nvPr/>
          </p:nvSpPr>
          <p:spPr>
            <a:xfrm>
              <a:off x="11073212" y="4048125"/>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360159" y="4471291"/>
              <a:ext cx="4143375" cy="507831"/>
            </a:xfrm>
            <a:prstGeom prst="rect">
              <a:avLst/>
            </a:prstGeom>
            <a:noFill/>
          </p:spPr>
          <p:txBody>
            <a:bodyPr wrap="square" rtlCol="0">
              <a:spAutoFit/>
            </a:bodyPr>
            <a:lstStyle/>
            <a:p>
              <a:pPr algn="ctr"/>
              <a:r>
                <a:rPr lang="en-US" b="1" smtClean="0">
                  <a:solidFill>
                    <a:schemeClr val="accent1">
                      <a:lumMod val="75000"/>
                    </a:schemeClr>
                  </a:solidFill>
                </a:rPr>
                <a:t>Conversational Actions</a:t>
              </a:r>
              <a:endParaRPr lang="en-US" b="1">
                <a:solidFill>
                  <a:schemeClr val="accent1">
                    <a:lumMod val="75000"/>
                  </a:schemeClr>
                </a:solidFill>
              </a:endParaRPr>
            </a:p>
          </p:txBody>
        </p:sp>
        <p:sp>
          <p:nvSpPr>
            <p:cNvPr id="33" name="TextBox 32"/>
            <p:cNvSpPr txBox="1"/>
            <p:nvPr/>
          </p:nvSpPr>
          <p:spPr>
            <a:xfrm>
              <a:off x="11272195" y="5523642"/>
              <a:ext cx="4319304" cy="2000548"/>
            </a:xfrm>
            <a:prstGeom prst="rect">
              <a:avLst/>
            </a:prstGeom>
            <a:noFill/>
          </p:spPr>
          <p:txBody>
            <a:bodyPr wrap="square" rtlCol="0">
              <a:spAutoFit/>
            </a:bodyPr>
            <a:lstStyle/>
            <a:p>
              <a:pPr marL="342900" indent="-342900">
                <a:buFont typeface="Arial" panose="020B0604020202020204" pitchFamily="34" charset="0"/>
                <a:buChar char="•"/>
              </a:pPr>
              <a:r>
                <a:rPr lang="en-US" sz="2500" smtClean="0"/>
                <a:t>Có thể xây dựng các câu lệnh tùy ý theo mục đích sử dụng</a:t>
              </a:r>
            </a:p>
            <a:p>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a:t>
              </a:r>
              <a:r>
                <a:rPr lang="en-US" sz="2400" smtClean="0"/>
                <a:t>tự nhiên hơn</a:t>
              </a:r>
              <a:endParaRPr lang="en-US" sz="2500"/>
            </a:p>
          </p:txBody>
        </p:sp>
      </p:grpSp>
      <p:cxnSp>
        <p:nvCxnSpPr>
          <p:cNvPr id="9" name="Straight Arrow Connector 8"/>
          <p:cNvCxnSpPr>
            <a:stCxn id="1026" idx="2"/>
            <a:endCxn id="21" idx="0"/>
          </p:cNvCxnSpPr>
          <p:nvPr/>
        </p:nvCxnSpPr>
        <p:spPr>
          <a:xfrm>
            <a:off x="8856000" y="3358198"/>
            <a:ext cx="4575848"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9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arn(inVertical)">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anim calcmode="lin" valueType="num">
                                      <p:cBhvr>
                                        <p:cTn id="21" dur="1000" fill="hold"/>
                                        <p:tgtEl>
                                          <p:spTgt spid="43"/>
                                        </p:tgtEl>
                                        <p:attrNameLst>
                                          <p:attrName>ppt_x</p:attrName>
                                        </p:attrNameLst>
                                      </p:cBhvr>
                                      <p:tavLst>
                                        <p:tav tm="0">
                                          <p:val>
                                            <p:strVal val="#ppt_x"/>
                                          </p:val>
                                        </p:tav>
                                        <p:tav tm="100000">
                                          <p:val>
                                            <p:strVal val="#ppt_x"/>
                                          </p:val>
                                        </p:tav>
                                      </p:tavLst>
                                    </p:anim>
                                    <p:anim calcmode="lin" valueType="num">
                                      <p:cBhvr>
                                        <p:cTn id="22" dur="1000" fill="hold"/>
                                        <p:tgtEl>
                                          <p:spTgt spid="4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99441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8973116" cy="648000"/>
          </a:xfrm>
        </p:spPr>
        <p:txBody>
          <a:bodyPr/>
          <a:lstStyle/>
          <a:p>
            <a:r>
              <a:rPr lang="en-US" b="1" spc="0" smtClean="0">
                <a:solidFill>
                  <a:schemeClr val="bg1"/>
                </a:solidFill>
                <a:latin typeface="+mn-lt"/>
                <a:cs typeface="Times New Roman" panose="02020603050405020304" pitchFamily="18" charset="0"/>
              </a:rPr>
              <a:t>CONVERSATIONAL ACTIONS</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14</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14</a:t>
            </a:fld>
            <a:endParaRPr lang="en-US" noProof="0"/>
          </a:p>
        </p:txBody>
      </p:sp>
      <p:grpSp>
        <p:nvGrpSpPr>
          <p:cNvPr id="16" name="Group 15"/>
          <p:cNvGrpSpPr/>
          <p:nvPr/>
        </p:nvGrpSpPr>
        <p:grpSpPr>
          <a:xfrm>
            <a:off x="3894389" y="3897073"/>
            <a:ext cx="11282531" cy="3023329"/>
            <a:chOff x="4260849" y="1997248"/>
            <a:chExt cx="10437914" cy="2622897"/>
          </a:xfrm>
        </p:grpSpPr>
        <p:pic>
          <p:nvPicPr>
            <p:cNvPr id="2054" name="Picture 6" descr="Conversational Actions (Dialogflow) | Dialogflow and legacy Actions SDK |  Google Develo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849" y="1997248"/>
              <a:ext cx="10203069" cy="262289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2831862" y="2971801"/>
              <a:ext cx="1866901" cy="1474104"/>
              <a:chOff x="12831862" y="2971801"/>
              <a:chExt cx="1866901" cy="1474104"/>
            </a:xfrm>
          </p:grpSpPr>
          <p:pic>
            <p:nvPicPr>
              <p:cNvPr id="13" name="Picture 12"/>
              <p:cNvPicPr>
                <a:picLocks noChangeAspect="1"/>
              </p:cNvPicPr>
              <p:nvPr/>
            </p:nvPicPr>
            <p:blipFill>
              <a:blip r:embed="rId4"/>
              <a:stretch>
                <a:fillRect/>
              </a:stretch>
            </p:blipFill>
            <p:spPr>
              <a:xfrm>
                <a:off x="13011359" y="2971801"/>
                <a:ext cx="1507909" cy="838200"/>
              </a:xfrm>
              <a:prstGeom prst="rect">
                <a:avLst/>
              </a:prstGeom>
            </p:spPr>
          </p:pic>
          <p:sp>
            <p:nvSpPr>
              <p:cNvPr id="14" name="TextBox 13"/>
              <p:cNvSpPr txBox="1"/>
              <p:nvPr/>
            </p:nvSpPr>
            <p:spPr>
              <a:xfrm>
                <a:off x="12831862" y="3984240"/>
                <a:ext cx="1866901" cy="461665"/>
              </a:xfrm>
              <a:prstGeom prst="rect">
                <a:avLst/>
              </a:prstGeom>
              <a:noFill/>
            </p:spPr>
            <p:txBody>
              <a:bodyPr wrap="square" rtlCol="0">
                <a:spAutoFit/>
              </a:bodyPr>
              <a:lstStyle/>
              <a:p>
                <a:pPr algn="ctr"/>
                <a:r>
                  <a:rPr lang="en-US" sz="2400" smtClean="0">
                    <a:solidFill>
                      <a:schemeClr val="tx1">
                        <a:lumMod val="50000"/>
                        <a:lumOff val="50000"/>
                      </a:schemeClr>
                    </a:solidFill>
                  </a:rPr>
                  <a:t>ThingsBoard</a:t>
                </a:r>
                <a:endParaRPr lang="en-US" sz="2400">
                  <a:solidFill>
                    <a:schemeClr val="tx1">
                      <a:lumMod val="50000"/>
                      <a:lumOff val="50000"/>
                    </a:schemeClr>
                  </a:solidFill>
                </a:endParaRPr>
              </a:p>
            </p:txBody>
          </p:sp>
        </p:grpSp>
      </p:grpSp>
      <p:grpSp>
        <p:nvGrpSpPr>
          <p:cNvPr id="17" name="Group 16"/>
          <p:cNvGrpSpPr/>
          <p:nvPr/>
        </p:nvGrpSpPr>
        <p:grpSpPr>
          <a:xfrm>
            <a:off x="1705419" y="4642896"/>
            <a:ext cx="13894015" cy="4771056"/>
            <a:chOff x="861891" y="2778143"/>
            <a:chExt cx="13894015" cy="4771056"/>
          </a:xfrm>
        </p:grpSpPr>
        <p:grpSp>
          <p:nvGrpSpPr>
            <p:cNvPr id="18" name="Group 17"/>
            <p:cNvGrpSpPr/>
            <p:nvPr/>
          </p:nvGrpSpPr>
          <p:grpSpPr>
            <a:xfrm>
              <a:off x="7266215" y="4059821"/>
              <a:ext cx="2677885" cy="2184231"/>
              <a:chOff x="7810499" y="4376057"/>
              <a:chExt cx="2677885" cy="2184231"/>
            </a:xfrm>
          </p:grpSpPr>
          <p:pic>
            <p:nvPicPr>
              <p:cNvPr id="31" name="Picture 30"/>
              <p:cNvPicPr>
                <a:picLocks noChangeAspect="1"/>
              </p:cNvPicPr>
              <p:nvPr/>
            </p:nvPicPr>
            <p:blipFill rotWithShape="1">
              <a:blip r:embed="rId5"/>
              <a:srcRect l="11905" t="14191" r="11396" b="13174"/>
              <a:stretch/>
            </p:blipFill>
            <p:spPr>
              <a:xfrm>
                <a:off x="8327571" y="4376057"/>
                <a:ext cx="1643743" cy="1556657"/>
              </a:xfrm>
              <a:prstGeom prst="rect">
                <a:avLst/>
              </a:prstGeom>
            </p:spPr>
          </p:pic>
          <p:sp>
            <p:nvSpPr>
              <p:cNvPr id="32" name="TextBox 31"/>
              <p:cNvSpPr txBox="1"/>
              <p:nvPr/>
            </p:nvSpPr>
            <p:spPr>
              <a:xfrm>
                <a:off x="7810499" y="6052457"/>
                <a:ext cx="2677885" cy="507831"/>
              </a:xfrm>
              <a:prstGeom prst="rect">
                <a:avLst/>
              </a:prstGeom>
              <a:noFill/>
            </p:spPr>
            <p:txBody>
              <a:bodyPr wrap="square" rtlCol="0">
                <a:spAutoFit/>
              </a:bodyPr>
              <a:lstStyle/>
              <a:p>
                <a:pPr algn="ctr"/>
                <a:r>
                  <a:rPr lang="en-US" b="1" smtClean="0">
                    <a:solidFill>
                      <a:schemeClr val="tx1">
                        <a:lumMod val="65000"/>
                        <a:lumOff val="35000"/>
                      </a:schemeClr>
                    </a:solidFill>
                  </a:rPr>
                  <a:t>Assistant NLU</a:t>
                </a:r>
                <a:endParaRPr lang="en-US" b="1">
                  <a:solidFill>
                    <a:schemeClr val="tx1">
                      <a:lumMod val="65000"/>
                      <a:lumOff val="35000"/>
                    </a:schemeClr>
                  </a:solidFill>
                </a:endParaRPr>
              </a:p>
            </p:txBody>
          </p:sp>
        </p:grpSp>
        <p:sp>
          <p:nvSpPr>
            <p:cNvPr id="19" name="TextBox 18"/>
            <p:cNvSpPr txBox="1"/>
            <p:nvPr/>
          </p:nvSpPr>
          <p:spPr>
            <a:xfrm>
              <a:off x="861891" y="3811675"/>
              <a:ext cx="4776909" cy="461665"/>
            </a:xfrm>
            <a:prstGeom prst="rect">
              <a:avLst/>
            </a:prstGeom>
            <a:noFill/>
          </p:spPr>
          <p:txBody>
            <a:bodyPr wrap="square" rtlCol="0">
              <a:spAutoFit/>
            </a:bodyPr>
            <a:lstStyle/>
            <a:p>
              <a:r>
                <a:rPr lang="en-US" sz="2400" smtClean="0"/>
                <a:t>Turn </a:t>
              </a:r>
              <a:r>
                <a:rPr lang="en-US" sz="2400" b="1" smtClean="0">
                  <a:solidFill>
                    <a:schemeClr val="accent6">
                      <a:lumMod val="75000"/>
                    </a:schemeClr>
                  </a:solidFill>
                </a:rPr>
                <a:t>on</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livingroom light</a:t>
              </a:r>
              <a:endParaRPr lang="en-US" sz="2400" b="1">
                <a:solidFill>
                  <a:schemeClr val="accent1">
                    <a:lumMod val="75000"/>
                  </a:schemeClr>
                </a:solidFill>
              </a:endParaRPr>
            </a:p>
          </p:txBody>
        </p:sp>
        <p:sp>
          <p:nvSpPr>
            <p:cNvPr id="20" name="TextBox 19"/>
            <p:cNvSpPr txBox="1"/>
            <p:nvPr/>
          </p:nvSpPr>
          <p:spPr>
            <a:xfrm>
              <a:off x="861891" y="4900906"/>
              <a:ext cx="4776910" cy="461665"/>
            </a:xfrm>
            <a:prstGeom prst="rect">
              <a:avLst/>
            </a:prstGeom>
            <a:noFill/>
          </p:spPr>
          <p:txBody>
            <a:bodyPr wrap="square" rtlCol="0">
              <a:spAutoFit/>
            </a:bodyPr>
            <a:lstStyle/>
            <a:p>
              <a:r>
                <a:rPr lang="en-US" sz="2400" b="1" smtClean="0">
                  <a:solidFill>
                    <a:schemeClr val="accent6">
                      <a:lumMod val="75000"/>
                    </a:schemeClr>
                  </a:solidFill>
                </a:rPr>
                <a:t>Close</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front door</a:t>
              </a:r>
              <a:endParaRPr lang="en-US" sz="2400" b="1">
                <a:solidFill>
                  <a:schemeClr val="accent1">
                    <a:lumMod val="75000"/>
                  </a:schemeClr>
                </a:solidFill>
              </a:endParaRPr>
            </a:p>
          </p:txBody>
        </p:sp>
        <p:sp>
          <p:nvSpPr>
            <p:cNvPr id="21" name="TextBox 20"/>
            <p:cNvSpPr txBox="1"/>
            <p:nvPr/>
          </p:nvSpPr>
          <p:spPr>
            <a:xfrm>
              <a:off x="861891" y="5990137"/>
              <a:ext cx="4776909" cy="461665"/>
            </a:xfrm>
            <a:prstGeom prst="rect">
              <a:avLst/>
            </a:prstGeom>
            <a:noFill/>
          </p:spPr>
          <p:txBody>
            <a:bodyPr wrap="square" rtlCol="0">
              <a:spAutoFit/>
            </a:bodyPr>
            <a:lstStyle/>
            <a:p>
              <a:r>
                <a:rPr lang="en-US" sz="2400" smtClean="0"/>
                <a:t>What’s the </a:t>
              </a:r>
              <a:r>
                <a:rPr lang="en-US" sz="2400" b="1" smtClean="0">
                  <a:solidFill>
                    <a:schemeClr val="accent3">
                      <a:lumMod val="50000"/>
                    </a:schemeClr>
                  </a:solidFill>
                </a:rPr>
                <a:t>weather</a:t>
              </a:r>
              <a:r>
                <a:rPr lang="en-US" sz="2400" smtClean="0"/>
                <a:t> like </a:t>
              </a:r>
              <a:r>
                <a:rPr lang="en-US" sz="2400" b="1" smtClean="0">
                  <a:solidFill>
                    <a:schemeClr val="accent5">
                      <a:lumMod val="50000"/>
                    </a:schemeClr>
                  </a:solidFill>
                </a:rPr>
                <a:t>today</a:t>
              </a:r>
              <a:r>
                <a:rPr lang="en-US" sz="2400" smtClean="0"/>
                <a:t>? </a:t>
              </a:r>
              <a:endParaRPr lang="en-US" sz="2400" b="1">
                <a:solidFill>
                  <a:schemeClr val="accent1">
                    <a:lumMod val="75000"/>
                  </a:schemeClr>
                </a:solidFill>
              </a:endParaRPr>
            </a:p>
          </p:txBody>
        </p:sp>
        <p:cxnSp>
          <p:nvCxnSpPr>
            <p:cNvPr id="22" name="Straight Arrow Connector 21"/>
            <p:cNvCxnSpPr>
              <a:stCxn id="21" idx="3"/>
            </p:cNvCxnSpPr>
            <p:nvPr/>
          </p:nvCxnSpPr>
          <p:spPr>
            <a:xfrm flipV="1">
              <a:off x="5638800" y="5616480"/>
              <a:ext cx="1541929" cy="6044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3"/>
            </p:cNvCxnSpPr>
            <p:nvPr/>
          </p:nvCxnSpPr>
          <p:spPr>
            <a:xfrm>
              <a:off x="5638801" y="5131739"/>
              <a:ext cx="1541928" cy="31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3"/>
            </p:cNvCxnSpPr>
            <p:nvPr/>
          </p:nvCxnSpPr>
          <p:spPr>
            <a:xfrm>
              <a:off x="5638800" y="4042508"/>
              <a:ext cx="1541929" cy="672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879106" y="5163671"/>
              <a:ext cx="18076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1957638" y="2778143"/>
              <a:ext cx="2798268" cy="4771056"/>
              <a:chOff x="11957638" y="2790921"/>
              <a:chExt cx="2798268" cy="4771056"/>
            </a:xfrm>
          </p:grpSpPr>
          <p:sp>
            <p:nvSpPr>
              <p:cNvPr id="29" name="Rounded Rectangle 28"/>
              <p:cNvSpPr/>
              <p:nvPr/>
            </p:nvSpPr>
            <p:spPr>
              <a:xfrm>
                <a:off x="11957638" y="2790921"/>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Control Devices Intent</a:t>
                </a:r>
              </a:p>
              <a:p>
                <a:pPr algn="ctr"/>
                <a:endParaRPr lang="en-US" sz="2400" b="1" smtClean="0">
                  <a:solidFill>
                    <a:schemeClr val="tx1"/>
                  </a:solidFill>
                </a:endParaRPr>
              </a:p>
              <a:p>
                <a:pPr algn="ctr"/>
                <a:r>
                  <a:rPr lang="en-US" sz="2400" b="1" smtClean="0">
                    <a:solidFill>
                      <a:srgbClr val="C00000"/>
                    </a:solidFill>
                  </a:rPr>
                  <a:t>$status</a:t>
                </a:r>
              </a:p>
              <a:p>
                <a:pPr algn="ctr"/>
                <a:r>
                  <a:rPr lang="en-US" sz="2400" b="1" smtClean="0">
                    <a:solidFill>
                      <a:schemeClr val="accent1">
                        <a:lumMod val="50000"/>
                      </a:schemeClr>
                    </a:solidFill>
                  </a:rPr>
                  <a:t>$</a:t>
                </a:r>
                <a:r>
                  <a:rPr lang="en-US" sz="2400" b="1" smtClean="0">
                    <a:solidFill>
                      <a:schemeClr val="accent1">
                        <a:lumMod val="50000"/>
                      </a:schemeClr>
                    </a:solidFill>
                  </a:rPr>
                  <a:t>device</a:t>
                </a:r>
                <a:endParaRPr lang="en-US" sz="2400" b="1">
                  <a:solidFill>
                    <a:schemeClr val="accent1">
                      <a:lumMod val="50000"/>
                    </a:schemeClr>
                  </a:solidFill>
                </a:endParaRPr>
              </a:p>
            </p:txBody>
          </p:sp>
          <p:sp>
            <p:nvSpPr>
              <p:cNvPr id="30" name="Rounded Rectangle 29"/>
              <p:cNvSpPr/>
              <p:nvPr/>
            </p:nvSpPr>
            <p:spPr>
              <a:xfrm>
                <a:off x="11957638" y="5341627"/>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accent3">
                        <a:lumMod val="50000"/>
                      </a:schemeClr>
                    </a:solidFill>
                  </a:rPr>
                  <a:t>Forecast Intent</a:t>
                </a:r>
              </a:p>
              <a:p>
                <a:pPr algn="ctr"/>
                <a:endParaRPr lang="en-US" sz="2400" b="1" smtClean="0">
                  <a:solidFill>
                    <a:schemeClr val="tx1"/>
                  </a:solidFill>
                </a:endParaRPr>
              </a:p>
              <a:p>
                <a:pPr algn="ctr"/>
                <a:r>
                  <a:rPr lang="en-US" sz="2400" b="1" smtClean="0">
                    <a:solidFill>
                      <a:schemeClr val="accent5">
                        <a:lumMod val="75000"/>
                      </a:schemeClr>
                    </a:solidFill>
                  </a:rPr>
                  <a:t>$time</a:t>
                </a:r>
              </a:p>
            </p:txBody>
          </p:sp>
        </p:grpSp>
        <p:sp>
          <p:nvSpPr>
            <p:cNvPr id="28" name="TextBox 27"/>
            <p:cNvSpPr txBox="1"/>
            <p:nvPr/>
          </p:nvSpPr>
          <p:spPr>
            <a:xfrm>
              <a:off x="9732471" y="4656358"/>
              <a:ext cx="1954306" cy="461665"/>
            </a:xfrm>
            <a:prstGeom prst="rect">
              <a:avLst/>
            </a:prstGeom>
            <a:noFill/>
          </p:spPr>
          <p:txBody>
            <a:bodyPr wrap="square" rtlCol="0">
              <a:spAutoFit/>
            </a:bodyPr>
            <a:lstStyle/>
            <a:p>
              <a:pPr algn="ctr"/>
              <a:r>
                <a:rPr lang="en-US" sz="2400" smtClean="0"/>
                <a:t>Match intent</a:t>
              </a:r>
              <a:endParaRPr lang="en-US" sz="2400"/>
            </a:p>
          </p:txBody>
        </p:sp>
      </p:grpSp>
      <p:grpSp>
        <p:nvGrpSpPr>
          <p:cNvPr id="33" name="Group 32"/>
          <p:cNvGrpSpPr/>
          <p:nvPr/>
        </p:nvGrpSpPr>
        <p:grpSpPr>
          <a:xfrm>
            <a:off x="10612196" y="1542171"/>
            <a:ext cx="5199265" cy="6543551"/>
            <a:chOff x="9732471" y="1291193"/>
            <a:chExt cx="5199265" cy="6543551"/>
          </a:xfrm>
        </p:grpSpPr>
        <p:sp>
          <p:nvSpPr>
            <p:cNvPr id="34" name="Rounded Rectangle 33"/>
            <p:cNvSpPr/>
            <p:nvPr/>
          </p:nvSpPr>
          <p:spPr>
            <a:xfrm>
              <a:off x="9732471" y="2374611"/>
              <a:ext cx="5199265" cy="5460133"/>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rotWithShape="1">
            <a:blip r:embed="rId6"/>
            <a:srcRect t="17726" b="16521"/>
            <a:stretch/>
          </p:blipFill>
          <p:spPr>
            <a:xfrm>
              <a:off x="10689040" y="1291193"/>
              <a:ext cx="3286125" cy="914401"/>
            </a:xfrm>
            <a:prstGeom prst="rect">
              <a:avLst/>
            </a:prstGeom>
          </p:spPr>
        </p:pic>
      </p:grpSp>
    </p:spTree>
    <p:extLst>
      <p:ext uri="{BB962C8B-B14F-4D97-AF65-F5344CB8AC3E}">
        <p14:creationId xmlns:p14="http://schemas.microsoft.com/office/powerpoint/2010/main" val="17582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42"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4.16667E-6 -1.60494E-6 L -4.16667E-6 -0.25 " pathEditMode="relative" rAng="0" ptsTypes="AA">
                                      <p:cBhvr>
                                        <p:cTn id="19" dur="1500" fill="hold"/>
                                        <p:tgtEl>
                                          <p:spTgt spid="16"/>
                                        </p:tgtEl>
                                        <p:attrNameLst>
                                          <p:attrName>ppt_x</p:attrName>
                                          <p:attrName>ppt_y</p:attrName>
                                        </p:attrNameLst>
                                      </p:cBhvr>
                                      <p:rCtr x="0" y="-12500"/>
                                    </p:animMotion>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xit" presetSubtype="0" fill="hold" nodeType="clickEffect">
                                  <p:stCondLst>
                                    <p:cond delay="0"/>
                                  </p:stCondLst>
                                  <p:childTnLst>
                                    <p:animEffect transition="out" filter="fade">
                                      <p:cBhvr>
                                        <p:cTn id="29" dur="1000"/>
                                        <p:tgtEl>
                                          <p:spTgt spid="16"/>
                                        </p:tgtEl>
                                      </p:cBhvr>
                                    </p:animEffect>
                                    <p:anim calcmode="lin" valueType="num">
                                      <p:cBhvr>
                                        <p:cTn id="30" dur="1000"/>
                                        <p:tgtEl>
                                          <p:spTgt spid="16"/>
                                        </p:tgtEl>
                                        <p:attrNameLst>
                                          <p:attrName>ppt_x</p:attrName>
                                        </p:attrNameLst>
                                      </p:cBhvr>
                                      <p:tavLst>
                                        <p:tav tm="0">
                                          <p:val>
                                            <p:strVal val="ppt_x"/>
                                          </p:val>
                                        </p:tav>
                                        <p:tav tm="100000">
                                          <p:val>
                                            <p:strVal val="ppt_x"/>
                                          </p:val>
                                        </p:tav>
                                      </p:tavLst>
                                    </p:anim>
                                    <p:anim calcmode="lin" valueType="num">
                                      <p:cBhvr>
                                        <p:cTn id="31" dur="1000"/>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par>
                                <p:cTn id="33" presetID="64" presetClass="path" presetSubtype="0" accel="50000" decel="50000" fill="hold" nodeType="withEffect">
                                  <p:stCondLst>
                                    <p:cond delay="0"/>
                                  </p:stCondLst>
                                  <p:childTnLst>
                                    <p:animMotion origin="layout" path="M -2.77778E-7 9.87654E-7 L 0.00104 -0.16096 " pathEditMode="relative" rAng="0" ptsTypes="AA">
                                      <p:cBhvr>
                                        <p:cTn id="34" dur="1000" fill="hold"/>
                                        <p:tgtEl>
                                          <p:spTgt spid="17"/>
                                        </p:tgtEl>
                                        <p:attrNameLst>
                                          <p:attrName>ppt_x</p:attrName>
                                          <p:attrName>ppt_y</p:attrName>
                                        </p:attrNameLst>
                                      </p:cBhvr>
                                      <p:rCtr x="52" y="-8056"/>
                                    </p:animMotion>
                                  </p:childTnLst>
                                </p:cTn>
                              </p:par>
                              <p:par>
                                <p:cTn id="35" presetID="42"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15</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2" y="162390"/>
            <a:ext cx="10306048" cy="1107034"/>
            <a:chOff x="-38100" y="3720664"/>
            <a:chExt cx="4142212" cy="690756"/>
          </a:xfrm>
          <a:solidFill>
            <a:schemeClr val="accent2">
              <a:lumMod val="75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8" y="404198"/>
            <a:ext cx="10687617"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THINGSBOARD-RULE ENGINE</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14" name="Picture 13"/>
          <p:cNvPicPr/>
          <p:nvPr/>
        </p:nvPicPr>
        <p:blipFill>
          <a:blip r:embed="rId3"/>
          <a:stretch>
            <a:fillRect/>
          </a:stretch>
        </p:blipFill>
        <p:spPr>
          <a:xfrm>
            <a:off x="2948939" y="1511229"/>
            <a:ext cx="12776836" cy="7781495"/>
          </a:xfrm>
          <a:prstGeom prst="rect">
            <a:avLst/>
          </a:prstGeom>
        </p:spPr>
      </p:pic>
      <p:grpSp>
        <p:nvGrpSpPr>
          <p:cNvPr id="16" name="Group 15"/>
          <p:cNvGrpSpPr/>
          <p:nvPr/>
        </p:nvGrpSpPr>
        <p:grpSpPr>
          <a:xfrm>
            <a:off x="3209926" y="1647826"/>
            <a:ext cx="13712118" cy="4191000"/>
            <a:chOff x="3209926" y="1647826"/>
            <a:chExt cx="13712118" cy="4191000"/>
          </a:xfrm>
        </p:grpSpPr>
        <p:sp>
          <p:nvSpPr>
            <p:cNvPr id="3" name="Rounded Rectangle 2"/>
            <p:cNvSpPr/>
            <p:nvPr/>
          </p:nvSpPr>
          <p:spPr>
            <a:xfrm>
              <a:off x="3209926" y="1647826"/>
              <a:ext cx="9456208" cy="4191000"/>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p:cNvCxnSpPr>
              <a:stCxn id="3" idx="3"/>
            </p:cNvCxnSpPr>
            <p:nvPr/>
          </p:nvCxnSpPr>
          <p:spPr>
            <a:xfrm flipV="1">
              <a:off x="12666134" y="2607733"/>
              <a:ext cx="1230488" cy="1135593"/>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896622" y="2353817"/>
              <a:ext cx="3025422" cy="507831"/>
            </a:xfrm>
            <a:prstGeom prst="rect">
              <a:avLst/>
            </a:prstGeom>
            <a:noFill/>
          </p:spPr>
          <p:txBody>
            <a:bodyPr wrap="square" rtlCol="0">
              <a:spAutoFit/>
            </a:bodyPr>
            <a:lstStyle/>
            <a:p>
              <a:r>
                <a:rPr lang="en-US" b="1" smtClean="0">
                  <a:solidFill>
                    <a:schemeClr val="accent1">
                      <a:lumMod val="75000"/>
                    </a:schemeClr>
                  </a:solidFill>
                </a:rPr>
                <a:t>Root Rule Chain</a:t>
              </a:r>
              <a:endParaRPr lang="en-US" b="1">
                <a:solidFill>
                  <a:schemeClr val="accent1">
                    <a:lumMod val="75000"/>
                  </a:schemeClr>
                </a:solidFill>
              </a:endParaRPr>
            </a:p>
          </p:txBody>
        </p:sp>
      </p:grpSp>
      <p:grpSp>
        <p:nvGrpSpPr>
          <p:cNvPr id="20" name="Group 19"/>
          <p:cNvGrpSpPr/>
          <p:nvPr/>
        </p:nvGrpSpPr>
        <p:grpSpPr>
          <a:xfrm>
            <a:off x="2954584" y="2144485"/>
            <a:ext cx="14362571" cy="7148239"/>
            <a:chOff x="2954584" y="2144485"/>
            <a:chExt cx="14362571" cy="7148239"/>
          </a:xfrm>
        </p:grpSpPr>
        <p:sp>
          <p:nvSpPr>
            <p:cNvPr id="15" name="L-Shape 14"/>
            <p:cNvSpPr/>
            <p:nvPr/>
          </p:nvSpPr>
          <p:spPr>
            <a:xfrm>
              <a:off x="2954584" y="2144485"/>
              <a:ext cx="10326794" cy="7148239"/>
            </a:xfrm>
            <a:prstGeom prst="corner">
              <a:avLst>
                <a:gd name="adj1" fmla="val 46980"/>
                <a:gd name="adj2" fmla="val 50000"/>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p:cNvCxnSpPr/>
            <p:nvPr/>
          </p:nvCxnSpPr>
          <p:spPr>
            <a:xfrm flipV="1">
              <a:off x="13281378" y="7495822"/>
              <a:ext cx="953911" cy="384883"/>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235289" y="7034157"/>
              <a:ext cx="3081866" cy="923330"/>
            </a:xfrm>
            <a:prstGeom prst="rect">
              <a:avLst/>
            </a:prstGeom>
            <a:noFill/>
          </p:spPr>
          <p:txBody>
            <a:bodyPr wrap="square" rtlCol="0">
              <a:spAutoFit/>
            </a:bodyPr>
            <a:lstStyle/>
            <a:p>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28" name="Group 27"/>
          <p:cNvGrpSpPr/>
          <p:nvPr/>
        </p:nvGrpSpPr>
        <p:grpSpPr>
          <a:xfrm>
            <a:off x="13073743" y="4463143"/>
            <a:ext cx="3848301" cy="2349404"/>
            <a:chOff x="13073743" y="4463143"/>
            <a:chExt cx="3848301" cy="2349404"/>
          </a:xfrm>
        </p:grpSpPr>
        <p:sp>
          <p:nvSpPr>
            <p:cNvPr id="21" name="Rounded Rectangle 20"/>
            <p:cNvSpPr/>
            <p:nvPr/>
          </p:nvSpPr>
          <p:spPr>
            <a:xfrm>
              <a:off x="13073743" y="4463143"/>
              <a:ext cx="2652032" cy="1012371"/>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p:cNvCxnSpPr/>
            <p:nvPr/>
          </p:nvCxnSpPr>
          <p:spPr>
            <a:xfrm rot="16200000" flipH="1">
              <a:off x="14171523" y="5682666"/>
              <a:ext cx="719816" cy="305513"/>
            </a:xfrm>
            <a:prstGeom prst="curvedConnector3">
              <a:avLst>
                <a:gd name="adj1" fmla="val 9670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4761712" y="5889217"/>
              <a:ext cx="2160332" cy="923330"/>
            </a:xfrm>
            <a:prstGeom prst="rect">
              <a:avLst/>
            </a:prstGeom>
            <a:noFill/>
          </p:spPr>
          <p:txBody>
            <a:bodyPr wrap="square" rtlCol="0">
              <a:spAutoFit/>
            </a:bodyPr>
            <a:lstStyle/>
            <a:p>
              <a:r>
                <a:rPr lang="en-US" b="1" smtClean="0">
                  <a:solidFill>
                    <a:schemeClr val="accent1">
                      <a:lumMod val="75000"/>
                    </a:schemeClr>
                  </a:solidFill>
                </a:rPr>
                <a:t>Alarm Rule Chain</a:t>
              </a:r>
              <a:endParaRPr lang="en-US" b="1">
                <a:solidFill>
                  <a:schemeClr val="accent1">
                    <a:lumMod val="75000"/>
                  </a:schemeClr>
                </a:solidFill>
              </a:endParaRPr>
            </a:p>
          </p:txBody>
        </p:sp>
      </p:grpSp>
      <p:grpSp>
        <p:nvGrpSpPr>
          <p:cNvPr id="34" name="Group 33"/>
          <p:cNvGrpSpPr/>
          <p:nvPr/>
        </p:nvGrpSpPr>
        <p:grpSpPr>
          <a:xfrm>
            <a:off x="4391026" y="2113692"/>
            <a:ext cx="12926130" cy="6725507"/>
            <a:chOff x="4833258" y="2113692"/>
            <a:chExt cx="12483897" cy="6725507"/>
          </a:xfrm>
        </p:grpSpPr>
        <p:pic>
          <p:nvPicPr>
            <p:cNvPr id="38" name="Picture 37"/>
            <p:cNvPicPr/>
            <p:nvPr/>
          </p:nvPicPr>
          <p:blipFill>
            <a:blip r:embed="rId4"/>
            <a:stretch>
              <a:fillRect/>
            </a:stretch>
          </p:blipFill>
          <p:spPr>
            <a:xfrm>
              <a:off x="6106886" y="2113692"/>
              <a:ext cx="11210269" cy="6725507"/>
            </a:xfrm>
            <a:prstGeom prst="rect">
              <a:avLst/>
            </a:prstGeom>
            <a:ln w="57150">
              <a:solidFill>
                <a:schemeClr val="accent2">
                  <a:lumMod val="75000"/>
                </a:schemeClr>
              </a:solidFill>
            </a:ln>
          </p:spPr>
        </p:pic>
        <p:cxnSp>
          <p:nvCxnSpPr>
            <p:cNvPr id="32" name="Straight Arrow Connector 31"/>
            <p:cNvCxnSpPr/>
            <p:nvPr/>
          </p:nvCxnSpPr>
          <p:spPr>
            <a:xfrm flipV="1">
              <a:off x="4833258" y="4969328"/>
              <a:ext cx="1273628" cy="108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54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ircle(in)">
                                      <p:cBhvr>
                                        <p:cTn id="20" dur="2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 presetClass="exit" presetSubtype="0" fill="hold"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par>
                                <p:cTn id="33" presetID="22" presetClass="exit" presetSubtype="4" fill="hold" nodeType="withEffect">
                                  <p:stCondLst>
                                    <p:cond delay="0"/>
                                  </p:stCondLst>
                                  <p:childTnLst>
                                    <p:animEffect transition="out" filter="wipe(down)">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2.77778E-7 -4.32099E-6 L -0.62665 -0.00138 " pathEditMode="relative" rAng="0" ptsTypes="AA">
                                      <p:cBhvr>
                                        <p:cTn id="39" dur="2000" fill="hold"/>
                                        <p:tgtEl>
                                          <p:spTgt spid="14"/>
                                        </p:tgtEl>
                                        <p:attrNameLst>
                                          <p:attrName>ppt_x</p:attrName>
                                          <p:attrName>ppt_y</p:attrName>
                                        </p:attrNameLst>
                                      </p:cBhvr>
                                      <p:rCtr x="-31337" y="-77"/>
                                    </p:animMotion>
                                  </p:childTnLst>
                                </p:cTn>
                              </p:par>
                              <p:par>
                                <p:cTn id="40" presetID="35" presetClass="path" presetSubtype="0" accel="50000" decel="50000" fill="hold" nodeType="withEffect">
                                  <p:stCondLst>
                                    <p:cond delay="0"/>
                                  </p:stCondLst>
                                  <p:childTnLst>
                                    <p:animMotion origin="layout" path="M -2.08333E-6 -3.82716E-6 L -0.623 -0.00139 " pathEditMode="relative" rAng="0" ptsTypes="AA">
                                      <p:cBhvr>
                                        <p:cTn id="41" dur="2000" fill="hold"/>
                                        <p:tgtEl>
                                          <p:spTgt spid="28"/>
                                        </p:tgtEl>
                                        <p:attrNameLst>
                                          <p:attrName>ppt_x</p:attrName>
                                          <p:attrName>ppt_y</p:attrName>
                                        </p:attrNameLst>
                                      </p:cBhvr>
                                      <p:rCtr x="-31155" y="-77"/>
                                    </p:animMotion>
                                  </p:childTnLst>
                                </p:cTn>
                              </p:par>
                              <p:par>
                                <p:cTn id="42" presetID="2" presetClass="entr" presetSubtype="2"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2000" fill="hold"/>
                                        <p:tgtEl>
                                          <p:spTgt spid="34"/>
                                        </p:tgtEl>
                                        <p:attrNameLst>
                                          <p:attrName>ppt_x</p:attrName>
                                        </p:attrNameLst>
                                      </p:cBhvr>
                                      <p:tavLst>
                                        <p:tav tm="0">
                                          <p:val>
                                            <p:strVal val="1+#ppt_w/2"/>
                                          </p:val>
                                        </p:tav>
                                        <p:tav tm="100000">
                                          <p:val>
                                            <p:strVal val="#ppt_x"/>
                                          </p:val>
                                        </p:tav>
                                      </p:tavLst>
                                    </p:anim>
                                    <p:anim calcmode="lin" valueType="num">
                                      <p:cBhvr additive="base">
                                        <p:cTn id="45" dur="2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406488" y="2898774"/>
            <a:ext cx="11832473" cy="5333832"/>
            <a:chOff x="2939763" y="2393949"/>
            <a:chExt cx="11832473" cy="5333832"/>
          </a:xfrm>
        </p:grpSpPr>
        <p:pic>
          <p:nvPicPr>
            <p:cNvPr id="10" name="Picture 9"/>
            <p:cNvPicPr/>
            <p:nvPr/>
          </p:nvPicPr>
          <p:blipFill>
            <a:blip r:embed="rId3"/>
            <a:stretch>
              <a:fillRect/>
            </a:stretch>
          </p:blipFill>
          <p:spPr>
            <a:xfrm>
              <a:off x="2939763" y="2393949"/>
              <a:ext cx="11832473" cy="4826001"/>
            </a:xfrm>
            <a:prstGeom prst="rect">
              <a:avLst/>
            </a:prstGeom>
          </p:spPr>
        </p:pic>
        <p:sp>
          <p:nvSpPr>
            <p:cNvPr id="5" name="TextBox 4"/>
            <p:cNvSpPr txBox="1"/>
            <p:nvPr/>
          </p:nvSpPr>
          <p:spPr>
            <a:xfrm>
              <a:off x="5955636" y="7219950"/>
              <a:ext cx="5800725" cy="507831"/>
            </a:xfrm>
            <a:prstGeom prst="rect">
              <a:avLst/>
            </a:prstGeom>
            <a:noFill/>
          </p:spPr>
          <p:txBody>
            <a:bodyPr wrap="square" rtlCol="0">
              <a:spAutoFit/>
            </a:bodyPr>
            <a:lstStyle/>
            <a:p>
              <a:pPr algn="ctr"/>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100" name="Group 99"/>
          <p:cNvGrpSpPr/>
          <p:nvPr/>
        </p:nvGrpSpPr>
        <p:grpSpPr>
          <a:xfrm>
            <a:off x="0" y="162390"/>
            <a:ext cx="98583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8782616" cy="648000"/>
          </a:xfrm>
        </p:spPr>
        <p:txBody>
          <a:bodyPr/>
          <a:lstStyle/>
          <a:p>
            <a:r>
              <a:rPr lang="en-US" b="1" spc="0">
                <a:solidFill>
                  <a:schemeClr val="bg1"/>
                </a:solidFill>
                <a:latin typeface="+mn-lt"/>
                <a:cs typeface="Times New Roman" panose="02020603050405020304" pitchFamily="18" charset="0"/>
              </a:rPr>
              <a:t>THINGSBOARD-RULE </a:t>
            </a:r>
            <a:r>
              <a:rPr lang="en-US" b="1" spc="0" smtClean="0">
                <a:solidFill>
                  <a:schemeClr val="bg1"/>
                </a:solidFill>
                <a:latin typeface="+mn-lt"/>
                <a:cs typeface="Times New Roman" panose="02020603050405020304" pitchFamily="18" charset="0"/>
              </a:rPr>
              <a:t>NODE</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16</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16</a:t>
            </a:fld>
            <a:endParaRPr lang="en-US" noProof="0"/>
          </a:p>
        </p:txBody>
      </p:sp>
      <p:grpSp>
        <p:nvGrpSpPr>
          <p:cNvPr id="34" name="Group 33"/>
          <p:cNvGrpSpPr/>
          <p:nvPr/>
        </p:nvGrpSpPr>
        <p:grpSpPr>
          <a:xfrm>
            <a:off x="6052520" y="1635090"/>
            <a:ext cx="7826750" cy="7579301"/>
            <a:chOff x="6052520" y="1635090"/>
            <a:chExt cx="7826750" cy="7579301"/>
          </a:xfrm>
        </p:grpSpPr>
        <p:grpSp>
          <p:nvGrpSpPr>
            <p:cNvPr id="12" name="Group 11"/>
            <p:cNvGrpSpPr/>
            <p:nvPr/>
          </p:nvGrpSpPr>
          <p:grpSpPr>
            <a:xfrm>
              <a:off x="8241792" y="7433216"/>
              <a:ext cx="2400300" cy="1781175"/>
              <a:chOff x="8315325" y="2362200"/>
              <a:chExt cx="2400300" cy="1781175"/>
            </a:xfrm>
          </p:grpSpPr>
          <p:sp>
            <p:nvSpPr>
              <p:cNvPr id="7" name="Rounded Rectangle 6"/>
              <p:cNvSpPr/>
              <p:nvPr/>
            </p:nvSpPr>
            <p:spPr>
              <a:xfrm>
                <a:off x="8315325" y="3019425"/>
                <a:ext cx="2400300" cy="1123950"/>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9515475" y="2362200"/>
                <a:ext cx="0" cy="6572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6052520" y="1635090"/>
              <a:ext cx="7826750" cy="5798126"/>
            </a:xfrm>
            <a:prstGeom prst="rect">
              <a:avLst/>
            </a:prstGeom>
            <a:ln w="57150">
              <a:solidFill>
                <a:schemeClr val="accent2">
                  <a:lumMod val="75000"/>
                </a:schemeClr>
              </a:solidFill>
            </a:ln>
          </p:spPr>
        </p:pic>
      </p:grpSp>
      <p:grpSp>
        <p:nvGrpSpPr>
          <p:cNvPr id="35" name="Group 34"/>
          <p:cNvGrpSpPr/>
          <p:nvPr/>
        </p:nvGrpSpPr>
        <p:grpSpPr>
          <a:xfrm>
            <a:off x="328436" y="1635090"/>
            <a:ext cx="5724084" cy="7858372"/>
            <a:chOff x="328436" y="1635090"/>
            <a:chExt cx="5724084" cy="7858372"/>
          </a:xfrm>
        </p:grpSpPr>
        <p:grpSp>
          <p:nvGrpSpPr>
            <p:cNvPr id="15" name="Group 14"/>
            <p:cNvGrpSpPr/>
            <p:nvPr/>
          </p:nvGrpSpPr>
          <p:grpSpPr>
            <a:xfrm>
              <a:off x="1211104" y="7487805"/>
              <a:ext cx="3142255" cy="2005657"/>
              <a:chOff x="10024541" y="1912833"/>
              <a:chExt cx="3142255" cy="2005657"/>
            </a:xfrm>
          </p:grpSpPr>
          <p:pic>
            <p:nvPicPr>
              <p:cNvPr id="20" name="Picture 6" descr="Actions on Googl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1939" y="2404555"/>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024541" y="1912833"/>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pic>
          <p:nvPicPr>
            <p:cNvPr id="16" name="Picture 15"/>
            <p:cNvPicPr>
              <a:picLocks noChangeAspect="1"/>
            </p:cNvPicPr>
            <p:nvPr/>
          </p:nvPicPr>
          <p:blipFill rotWithShape="1">
            <a:blip r:embed="rId6"/>
            <a:srcRect l="11194" t="9384" r="4491" b="1528"/>
            <a:stretch/>
          </p:blipFill>
          <p:spPr>
            <a:xfrm>
              <a:off x="328436" y="1635090"/>
              <a:ext cx="4907593" cy="4975502"/>
            </a:xfrm>
            <a:prstGeom prst="rect">
              <a:avLst/>
            </a:prstGeom>
            <a:ln w="57150">
              <a:solidFill>
                <a:schemeClr val="accent2">
                  <a:lumMod val="75000"/>
                </a:schemeClr>
              </a:solidFill>
            </a:ln>
          </p:spPr>
        </p:pic>
        <p:cxnSp>
          <p:nvCxnSpPr>
            <p:cNvPr id="18" name="Straight Arrow Connector 17"/>
            <p:cNvCxnSpPr>
              <a:stCxn id="16" idx="3"/>
            </p:cNvCxnSpPr>
            <p:nvPr/>
          </p:nvCxnSpPr>
          <p:spPr>
            <a:xfrm>
              <a:off x="5236029" y="4122841"/>
              <a:ext cx="81649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33304" y="3481138"/>
              <a:ext cx="696686" cy="507831"/>
            </a:xfrm>
            <a:prstGeom prst="rect">
              <a:avLst/>
            </a:prstGeom>
            <a:noFill/>
          </p:spPr>
          <p:txBody>
            <a:bodyPr wrap="square" rtlCol="0">
              <a:spAutoFit/>
            </a:bodyPr>
            <a:lstStyle/>
            <a:p>
              <a:r>
                <a:rPr lang="en-US" b="1" smtClean="0">
                  <a:solidFill>
                    <a:schemeClr val="accent6">
                      <a:lumMod val="75000"/>
                    </a:schemeClr>
                  </a:solidFill>
                </a:rPr>
                <a:t>IN</a:t>
              </a:r>
              <a:endParaRPr lang="en-US" b="1">
                <a:solidFill>
                  <a:schemeClr val="accent6">
                    <a:lumMod val="75000"/>
                  </a:schemeClr>
                </a:solidFill>
              </a:endParaRPr>
            </a:p>
          </p:txBody>
        </p:sp>
        <p:cxnSp>
          <p:nvCxnSpPr>
            <p:cNvPr id="27" name="Straight Arrow Connector 26"/>
            <p:cNvCxnSpPr/>
            <p:nvPr/>
          </p:nvCxnSpPr>
          <p:spPr>
            <a:xfrm flipH="1" flipV="1">
              <a:off x="2634343" y="6610592"/>
              <a:ext cx="5479" cy="87721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3901800" y="3615010"/>
            <a:ext cx="3983193" cy="5398761"/>
            <a:chOff x="13901800" y="3615010"/>
            <a:chExt cx="3983193" cy="5398761"/>
          </a:xfrm>
        </p:grpSpPr>
        <p:pic>
          <p:nvPicPr>
            <p:cNvPr id="23" name="Picture 22"/>
            <p:cNvPicPr>
              <a:picLocks noChangeAspect="1"/>
            </p:cNvPicPr>
            <p:nvPr/>
          </p:nvPicPr>
          <p:blipFill rotWithShape="1">
            <a:blip r:embed="rId7"/>
            <a:srcRect l="10162" t="4749" r="631" b="75480"/>
            <a:stretch/>
          </p:blipFill>
          <p:spPr>
            <a:xfrm>
              <a:off x="14894143" y="3777899"/>
              <a:ext cx="2990850" cy="885825"/>
            </a:xfrm>
            <a:prstGeom prst="rect">
              <a:avLst/>
            </a:prstGeom>
            <a:ln w="57150">
              <a:solidFill>
                <a:schemeClr val="accent2">
                  <a:lumMod val="75000"/>
                </a:schemeClr>
              </a:solidFill>
            </a:ln>
          </p:spPr>
        </p:pic>
        <p:cxnSp>
          <p:nvCxnSpPr>
            <p:cNvPr id="31" name="Straight Arrow Connector 30"/>
            <p:cNvCxnSpPr>
              <a:endCxn id="23" idx="1"/>
            </p:cNvCxnSpPr>
            <p:nvPr/>
          </p:nvCxnSpPr>
          <p:spPr>
            <a:xfrm>
              <a:off x="13901800" y="4220812"/>
              <a:ext cx="99234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3901800" y="3615010"/>
              <a:ext cx="914354" cy="507831"/>
            </a:xfrm>
            <a:prstGeom prst="rect">
              <a:avLst/>
            </a:prstGeom>
            <a:noFill/>
          </p:spPr>
          <p:txBody>
            <a:bodyPr wrap="square" rtlCol="0">
              <a:spAutoFit/>
            </a:bodyPr>
            <a:lstStyle/>
            <a:p>
              <a:r>
                <a:rPr lang="en-US" b="1" smtClean="0">
                  <a:solidFill>
                    <a:schemeClr val="accent6">
                      <a:lumMod val="75000"/>
                    </a:schemeClr>
                  </a:solidFill>
                </a:rPr>
                <a:t>OUT</a:t>
              </a:r>
              <a:endParaRPr lang="en-US" b="1">
                <a:solidFill>
                  <a:schemeClr val="accent6">
                    <a:lumMod val="75000"/>
                  </a:schemeClr>
                </a:solidFill>
              </a:endParaRPr>
            </a:p>
          </p:txBody>
        </p:sp>
        <p:cxnSp>
          <p:nvCxnSpPr>
            <p:cNvPr id="33" name="Straight Arrow Connector 32"/>
            <p:cNvCxnSpPr>
              <a:stCxn id="23" idx="2"/>
            </p:cNvCxnSpPr>
            <p:nvPr/>
          </p:nvCxnSpPr>
          <p:spPr>
            <a:xfrm>
              <a:off x="16389568" y="4663724"/>
              <a:ext cx="5102" cy="330113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094613" y="8090441"/>
              <a:ext cx="2600114" cy="923330"/>
            </a:xfrm>
            <a:prstGeom prst="rect">
              <a:avLst/>
            </a:prstGeom>
            <a:noFill/>
          </p:spPr>
          <p:txBody>
            <a:bodyPr wrap="square" rtlCol="0">
              <a:spAutoFit/>
            </a:bodyPr>
            <a:lstStyle/>
            <a:p>
              <a:pPr algn="ctr"/>
              <a:r>
                <a:rPr lang="en-US" b="1" smtClean="0">
                  <a:solidFill>
                    <a:schemeClr val="accent1">
                      <a:lumMod val="75000"/>
                    </a:schemeClr>
                  </a:solidFill>
                </a:rPr>
                <a:t>ThingsBoard</a:t>
              </a:r>
            </a:p>
            <a:p>
              <a:pPr algn="ctr"/>
              <a:r>
                <a:rPr lang="en-US" b="1" smtClean="0">
                  <a:solidFill>
                    <a:schemeClr val="accent1">
                      <a:lumMod val="75000"/>
                    </a:schemeClr>
                  </a:solidFill>
                </a:rPr>
                <a:t>Dashboard</a:t>
              </a:r>
              <a:endParaRPr lang="en-US" b="1">
                <a:solidFill>
                  <a:schemeClr val="accent1">
                    <a:lumMod val="75000"/>
                  </a:schemeClr>
                </a:solidFill>
              </a:endParaRPr>
            </a:p>
          </p:txBody>
        </p:sp>
      </p:grpSp>
    </p:spTree>
    <p:extLst>
      <p:ext uri="{BB962C8B-B14F-4D97-AF65-F5344CB8AC3E}">
        <p14:creationId xmlns:p14="http://schemas.microsoft.com/office/powerpoint/2010/main" val="151709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22222E-6 6.17284E-7 L 0.00044 0.49074 " pathEditMode="relative" rAng="0" ptsTypes="AA">
                                      <p:cBhvr>
                                        <p:cTn id="20" dur="2000" fill="hold"/>
                                        <p:tgtEl>
                                          <p:spTgt spid="6"/>
                                        </p:tgtEl>
                                        <p:attrNameLst>
                                          <p:attrName>ppt_x</p:attrName>
                                          <p:attrName>ppt_y</p:attrName>
                                        </p:attrNameLst>
                                      </p:cBhvr>
                                      <p:rCtr x="17" y="24537"/>
                                    </p:animMotion>
                                  </p:childTnLst>
                                </p:cTn>
                              </p:par>
                              <p:par>
                                <p:cTn id="21" presetID="42"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2000"/>
                                        <p:tgtEl>
                                          <p:spTgt spid="34"/>
                                        </p:tgtEl>
                                      </p:cBhvr>
                                    </p:animEffect>
                                    <p:anim calcmode="lin" valueType="num">
                                      <p:cBhvr>
                                        <p:cTn id="24" dur="2000" fill="hold"/>
                                        <p:tgtEl>
                                          <p:spTgt spid="34"/>
                                        </p:tgtEl>
                                        <p:attrNameLst>
                                          <p:attrName>ppt_x</p:attrName>
                                        </p:attrNameLst>
                                      </p:cBhvr>
                                      <p:tavLst>
                                        <p:tav tm="0">
                                          <p:val>
                                            <p:strVal val="#ppt_x"/>
                                          </p:val>
                                        </p:tav>
                                        <p:tav tm="100000">
                                          <p:val>
                                            <p:strVal val="#ppt_x"/>
                                          </p:val>
                                        </p:tav>
                                      </p:tavLst>
                                    </p:anim>
                                    <p:anim calcmode="lin" valueType="num">
                                      <p:cBhvr>
                                        <p:cTn id="25" dur="2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79145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6887141" cy="648000"/>
          </a:xfrm>
        </p:spPr>
        <p:txBody>
          <a:bodyPr/>
          <a:lstStyle/>
          <a:p>
            <a:r>
              <a:rPr lang="en-US" b="1" spc="0" smtClean="0">
                <a:solidFill>
                  <a:schemeClr val="bg1"/>
                </a:solidFill>
                <a:latin typeface="+mn-lt"/>
                <a:cs typeface="Times New Roman" panose="02020603050405020304" pitchFamily="18" charset="0"/>
              </a:rPr>
              <a:t>THINGSBOARD-DATA</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17</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17</a:t>
            </a:fld>
            <a:endParaRPr lang="en-US" noProof="0"/>
          </a:p>
        </p:txBody>
      </p:sp>
      <p:grpSp>
        <p:nvGrpSpPr>
          <p:cNvPr id="8" name="Group 7"/>
          <p:cNvGrpSpPr/>
          <p:nvPr/>
        </p:nvGrpSpPr>
        <p:grpSpPr>
          <a:xfrm>
            <a:off x="1174846" y="2482647"/>
            <a:ext cx="7478157" cy="5918403"/>
            <a:chOff x="1079596" y="2482647"/>
            <a:chExt cx="7478157" cy="5918403"/>
          </a:xfrm>
        </p:grpSpPr>
        <p:pic>
          <p:nvPicPr>
            <p:cNvPr id="5" name="Picture 4"/>
            <p:cNvPicPr>
              <a:picLocks noChangeAspect="1"/>
            </p:cNvPicPr>
            <p:nvPr/>
          </p:nvPicPr>
          <p:blipFill>
            <a:blip r:embed="rId3"/>
            <a:stretch>
              <a:fillRect/>
            </a:stretch>
          </p:blipFill>
          <p:spPr>
            <a:xfrm>
              <a:off x="1079596" y="3389188"/>
              <a:ext cx="7478157" cy="5011862"/>
            </a:xfrm>
            <a:prstGeom prst="rect">
              <a:avLst/>
            </a:prstGeom>
            <a:ln w="57150">
              <a:solidFill>
                <a:schemeClr val="accent1">
                  <a:lumMod val="75000"/>
                </a:schemeClr>
              </a:solidFill>
            </a:ln>
          </p:spPr>
        </p:pic>
        <p:sp>
          <p:nvSpPr>
            <p:cNvPr id="7" name="TextBox 6"/>
            <p:cNvSpPr txBox="1"/>
            <p:nvPr/>
          </p:nvSpPr>
          <p:spPr>
            <a:xfrm>
              <a:off x="2761275" y="2482647"/>
              <a:ext cx="3981450" cy="507831"/>
            </a:xfrm>
            <a:prstGeom prst="rect">
              <a:avLst/>
            </a:prstGeom>
            <a:noFill/>
          </p:spPr>
          <p:txBody>
            <a:bodyPr wrap="square" rtlCol="0">
              <a:spAutoFit/>
            </a:bodyPr>
            <a:lstStyle/>
            <a:p>
              <a:pPr algn="ctr"/>
              <a:r>
                <a:rPr lang="en-US" b="1" smtClean="0">
                  <a:solidFill>
                    <a:schemeClr val="accent1">
                      <a:lumMod val="75000"/>
                    </a:schemeClr>
                  </a:solidFill>
                </a:rPr>
                <a:t>Telemetry</a:t>
              </a:r>
              <a:endParaRPr lang="en-US" b="1">
                <a:solidFill>
                  <a:schemeClr val="accent1">
                    <a:lumMod val="75000"/>
                  </a:schemeClr>
                </a:solidFill>
              </a:endParaRPr>
            </a:p>
          </p:txBody>
        </p:sp>
      </p:grpSp>
      <p:grpSp>
        <p:nvGrpSpPr>
          <p:cNvPr id="9" name="Group 8"/>
          <p:cNvGrpSpPr/>
          <p:nvPr/>
        </p:nvGrpSpPr>
        <p:grpSpPr>
          <a:xfrm>
            <a:off x="9807468" y="2482646"/>
            <a:ext cx="7478157" cy="5918404"/>
            <a:chOff x="9807468" y="2482646"/>
            <a:chExt cx="7478157" cy="5918404"/>
          </a:xfrm>
        </p:grpSpPr>
        <p:pic>
          <p:nvPicPr>
            <p:cNvPr id="6" name="Picture 5"/>
            <p:cNvPicPr>
              <a:picLocks noChangeAspect="1"/>
            </p:cNvPicPr>
            <p:nvPr/>
          </p:nvPicPr>
          <p:blipFill rotWithShape="1">
            <a:blip r:embed="rId4"/>
            <a:srcRect b="11625"/>
            <a:stretch/>
          </p:blipFill>
          <p:spPr>
            <a:xfrm>
              <a:off x="9807468" y="3389188"/>
              <a:ext cx="7478157" cy="5011862"/>
            </a:xfrm>
            <a:prstGeom prst="rect">
              <a:avLst/>
            </a:prstGeom>
            <a:ln w="57150">
              <a:solidFill>
                <a:schemeClr val="accent1">
                  <a:lumMod val="75000"/>
                </a:schemeClr>
              </a:solidFill>
            </a:ln>
          </p:spPr>
        </p:pic>
        <p:sp>
          <p:nvSpPr>
            <p:cNvPr id="13" name="TextBox 12"/>
            <p:cNvSpPr txBox="1"/>
            <p:nvPr/>
          </p:nvSpPr>
          <p:spPr>
            <a:xfrm>
              <a:off x="11555821" y="2482646"/>
              <a:ext cx="3981450" cy="507831"/>
            </a:xfrm>
            <a:prstGeom prst="rect">
              <a:avLst/>
            </a:prstGeom>
            <a:noFill/>
          </p:spPr>
          <p:txBody>
            <a:bodyPr wrap="square" rtlCol="0">
              <a:spAutoFit/>
            </a:bodyPr>
            <a:lstStyle/>
            <a:p>
              <a:pPr algn="ctr"/>
              <a:r>
                <a:rPr lang="en-US" b="1" smtClean="0">
                  <a:solidFill>
                    <a:schemeClr val="accent1">
                      <a:lumMod val="75000"/>
                    </a:schemeClr>
                  </a:solidFill>
                </a:rPr>
                <a:t>Attribute</a:t>
              </a:r>
              <a:endParaRPr lang="en-US" b="1">
                <a:solidFill>
                  <a:schemeClr val="accent1">
                    <a:lumMod val="75000"/>
                  </a:schemeClr>
                </a:solidFill>
              </a:endParaRPr>
            </a:p>
          </p:txBody>
        </p:sp>
      </p:grpSp>
    </p:spTree>
    <p:extLst>
      <p:ext uri="{BB962C8B-B14F-4D97-AF65-F5344CB8AC3E}">
        <p14:creationId xmlns:p14="http://schemas.microsoft.com/office/powerpoint/2010/main" val="411201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18</a:t>
            </a:fld>
            <a:endParaRPr lang="vi-VN"/>
          </a:p>
        </p:txBody>
      </p:sp>
      <p:grpSp>
        <p:nvGrpSpPr>
          <p:cNvPr id="37" name="Group 36"/>
          <p:cNvGrpSpPr/>
          <p:nvPr/>
        </p:nvGrpSpPr>
        <p:grpSpPr>
          <a:xfrm>
            <a:off x="9458046" y="794173"/>
            <a:ext cx="7924800" cy="4133850"/>
            <a:chOff x="1009650" y="1333500"/>
            <a:chExt cx="7924800" cy="413385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73406" y="2802051"/>
              <a:ext cx="1487208" cy="11627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1326310" y="2661464"/>
              <a:ext cx="2169458" cy="807476"/>
            </a:xfrm>
            <a:prstGeom prst="roundRect">
              <a:avLst/>
            </a:prstGeom>
            <a:solidFill>
              <a:schemeClr val="accent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pH</a:t>
              </a:r>
            </a:p>
          </p:txBody>
        </p:sp>
        <p:sp>
          <p:nvSpPr>
            <p:cNvPr id="8" name="Rounded Rectangle 7"/>
            <p:cNvSpPr/>
            <p:nvPr/>
          </p:nvSpPr>
          <p:spPr>
            <a:xfrm>
              <a:off x="1326310" y="3567551"/>
              <a:ext cx="2169458" cy="807476"/>
            </a:xfrm>
            <a:prstGeom prst="roundRect">
              <a:avLst/>
            </a:prstGeom>
            <a:solidFill>
              <a:schemeClr val="accent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Siêu âm</a:t>
              </a:r>
            </a:p>
          </p:txBody>
        </p:sp>
        <p:sp>
          <p:nvSpPr>
            <p:cNvPr id="9" name="Rounded Rectangle 8"/>
            <p:cNvSpPr/>
            <p:nvPr/>
          </p:nvSpPr>
          <p:spPr>
            <a:xfrm>
              <a:off x="5710237" y="1521159"/>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tăng pH</a:t>
              </a:r>
            </a:p>
          </p:txBody>
        </p:sp>
        <p:sp>
          <p:nvSpPr>
            <p:cNvPr id="10" name="Rounded Rectangle 9"/>
            <p:cNvSpPr/>
            <p:nvPr/>
          </p:nvSpPr>
          <p:spPr>
            <a:xfrm>
              <a:off x="5710237" y="2481035"/>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giảm pH</a:t>
              </a:r>
            </a:p>
          </p:txBody>
        </p:sp>
        <p:sp>
          <p:nvSpPr>
            <p:cNvPr id="11" name="Rounded Rectangle 10"/>
            <p:cNvSpPr/>
            <p:nvPr/>
          </p:nvSpPr>
          <p:spPr>
            <a:xfrm>
              <a:off x="5710237" y="3440911"/>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mở nước</a:t>
              </a:r>
            </a:p>
          </p:txBody>
        </p:sp>
        <p:sp>
          <p:nvSpPr>
            <p:cNvPr id="12" name="Rounded Rectangle 11"/>
            <p:cNvSpPr/>
            <p:nvPr/>
          </p:nvSpPr>
          <p:spPr>
            <a:xfrm>
              <a:off x="5710237" y="4463864"/>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xả nước</a:t>
              </a:r>
            </a:p>
          </p:txBody>
        </p:sp>
        <p:sp>
          <p:nvSpPr>
            <p:cNvPr id="7" name="Right Arrow 6"/>
            <p:cNvSpPr/>
            <p:nvPr/>
          </p:nvSpPr>
          <p:spPr>
            <a:xfrm>
              <a:off x="3523783" y="3323822"/>
              <a:ext cx="349623" cy="349786"/>
            </a:xfrm>
            <a:prstGeom prst="rightArrow">
              <a:avLst/>
            </a:prstGeom>
            <a:solidFill>
              <a:schemeClr val="accent1">
                <a:lumMod val="60000"/>
                <a:lumOff val="4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14" name="Right Arrow 13"/>
            <p:cNvSpPr/>
            <p:nvPr/>
          </p:nvSpPr>
          <p:spPr>
            <a:xfrm>
              <a:off x="5360614" y="3260482"/>
              <a:ext cx="349623" cy="349786"/>
            </a:xfrm>
            <a:prstGeom prst="rightArrow">
              <a:avLst/>
            </a:prstGeom>
            <a:solidFill>
              <a:schemeClr val="accent6"/>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13" name="TextBox 12"/>
            <p:cNvSpPr txBox="1"/>
            <p:nvPr/>
          </p:nvSpPr>
          <p:spPr>
            <a:xfrm>
              <a:off x="3873406" y="4350573"/>
              <a:ext cx="1683474" cy="461665"/>
            </a:xfrm>
            <a:prstGeom prst="rect">
              <a:avLst/>
            </a:prstGeom>
            <a:noFill/>
            <a:ln>
              <a:noFill/>
            </a:ln>
          </p:spPr>
          <p:txBody>
            <a:bodyPr wrap="none" rtlCol="0">
              <a:spAutoFit/>
            </a:bodyPr>
            <a:lstStyle/>
            <a:p>
              <a:r>
                <a:rPr lang="vi-VN" sz="2400" b="1"/>
                <a:t>SLAVE </a:t>
              </a:r>
              <a:r>
                <a:rPr lang="en-US" sz="2400" b="1"/>
                <a:t>pH</a:t>
              </a:r>
              <a:endParaRPr lang="vi-VN" sz="2400" b="1"/>
            </a:p>
          </p:txBody>
        </p:sp>
        <p:sp>
          <p:nvSpPr>
            <p:cNvPr id="34" name="Rounded Rectangle 33"/>
            <p:cNvSpPr/>
            <p:nvPr/>
          </p:nvSpPr>
          <p:spPr>
            <a:xfrm>
              <a:off x="1009650" y="1333500"/>
              <a:ext cx="7924800" cy="413385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6419850" cy="1107034"/>
            <a:chOff x="-38100" y="3720664"/>
            <a:chExt cx="4142212" cy="690756"/>
          </a:xfrm>
          <a:solidFill>
            <a:schemeClr val="accent3">
              <a:lumMod val="50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563285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HỆ THỐNG SLAVE</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 name="Picture 2">
            <a:extLst>
              <a:ext uri="{FF2B5EF4-FFF2-40B4-BE49-F238E27FC236}">
                <a16:creationId xmlns="" xmlns:a16="http://schemas.microsoft.com/office/drawing/2014/main" id="{3C671B57-679E-473E-B926-313286381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rot="5400000">
            <a:off x="3884013" y="3869541"/>
            <a:ext cx="3779941" cy="265059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Kết quả hình ảnh cho rfm95">
            <a:extLst>
              <a:ext uri="{FF2B5EF4-FFF2-40B4-BE49-F238E27FC236}">
                <a16:creationId xmlns="" xmlns:a16="http://schemas.microsoft.com/office/drawing/2014/main" id="{D57D4A02-98B8-4362-A3B7-851CFA98CC4D}"/>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867" b="90000" l="10000" r="90000"/>
                    </a14:imgEffect>
                  </a14:imgLayer>
                </a14:imgProps>
              </a:ext>
              <a:ext uri="{28A0092B-C50C-407E-A947-70E740481C1C}">
                <a14:useLocalDpi xmlns:a14="http://schemas.microsoft.com/office/drawing/2010/main" val="0"/>
              </a:ext>
            </a:extLst>
          </a:blip>
          <a:srcRect l="19167" t="7370" r="17433" b="10133"/>
          <a:stretch/>
        </p:blipFill>
        <p:spPr bwMode="auto">
          <a:xfrm>
            <a:off x="2009654" y="4803769"/>
            <a:ext cx="2282303" cy="2212680"/>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19">
            <a:extLst>
              <a:ext uri="{FF2B5EF4-FFF2-40B4-BE49-F238E27FC236}">
                <a16:creationId xmlns="" xmlns:a16="http://schemas.microsoft.com/office/drawing/2014/main" id="{70B8FEC4-0082-4070-9B89-C571E23F4942}"/>
              </a:ext>
            </a:extLst>
          </p:cNvPr>
          <p:cNvSpPr/>
          <p:nvPr/>
        </p:nvSpPr>
        <p:spPr>
          <a:xfrm>
            <a:off x="1581075" y="2959388"/>
            <a:ext cx="5795830" cy="481445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4" name="Picture 6" descr="Kết quả hình ảnh cho Lora">
            <a:extLst>
              <a:ext uri="{FF2B5EF4-FFF2-40B4-BE49-F238E27FC236}">
                <a16:creationId xmlns="" xmlns:a16="http://schemas.microsoft.com/office/drawing/2014/main" id="{AB1B0E9D-48B5-4D78-9CA7-1B0CB771ED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5362" y="2959388"/>
            <a:ext cx="1570885" cy="156055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 xmlns:a16="http://schemas.microsoft.com/office/drawing/2014/main" id="{118A4A2E-542C-4E62-8DB1-087A1A3378EC}"/>
              </a:ext>
            </a:extLst>
          </p:cNvPr>
          <p:cNvSpPr txBox="1"/>
          <p:nvPr/>
        </p:nvSpPr>
        <p:spPr>
          <a:xfrm>
            <a:off x="2512298" y="7105624"/>
            <a:ext cx="1252266" cy="461665"/>
          </a:xfrm>
          <a:prstGeom prst="rect">
            <a:avLst/>
          </a:prstGeom>
          <a:noFill/>
        </p:spPr>
        <p:txBody>
          <a:bodyPr wrap="none" rtlCol="0">
            <a:spAutoFit/>
          </a:bodyPr>
          <a:lstStyle/>
          <a:p>
            <a:pPr algn="ctr"/>
            <a:r>
              <a:rPr lang="en-US" sz="2400" b="1">
                <a:solidFill>
                  <a:srgbClr val="00B050"/>
                </a:solidFill>
              </a:rPr>
              <a:t>RFM95</a:t>
            </a:r>
            <a:endParaRPr lang="vi-VN" sz="2400" b="1">
              <a:solidFill>
                <a:srgbClr val="00B050"/>
              </a:solidFill>
            </a:endParaRPr>
          </a:p>
        </p:txBody>
      </p:sp>
      <p:sp>
        <p:nvSpPr>
          <p:cNvPr id="56" name="TextBox 55">
            <a:extLst>
              <a:ext uri="{FF2B5EF4-FFF2-40B4-BE49-F238E27FC236}">
                <a16:creationId xmlns="" xmlns:a16="http://schemas.microsoft.com/office/drawing/2014/main" id="{8B1DE464-FC02-4869-9D8C-8A418C302C87}"/>
              </a:ext>
            </a:extLst>
          </p:cNvPr>
          <p:cNvSpPr txBox="1"/>
          <p:nvPr/>
        </p:nvSpPr>
        <p:spPr>
          <a:xfrm>
            <a:off x="4430374" y="7105623"/>
            <a:ext cx="2699778" cy="461665"/>
          </a:xfrm>
          <a:prstGeom prst="rect">
            <a:avLst/>
          </a:prstGeom>
          <a:noFill/>
        </p:spPr>
        <p:txBody>
          <a:bodyPr wrap="none" rtlCol="0">
            <a:spAutoFit/>
          </a:bodyPr>
          <a:lstStyle/>
          <a:p>
            <a:pPr algn="ctr"/>
            <a:r>
              <a:rPr lang="en-US" sz="2400" b="1">
                <a:solidFill>
                  <a:srgbClr val="00B050"/>
                </a:solidFill>
              </a:rPr>
              <a:t>Arduino UNO R3</a:t>
            </a:r>
            <a:endParaRPr lang="vi-VN" sz="2400" b="1">
              <a:solidFill>
                <a:srgbClr val="00B050"/>
              </a:solidFill>
            </a:endParaRPr>
          </a:p>
        </p:txBody>
      </p:sp>
      <p:sp>
        <p:nvSpPr>
          <p:cNvPr id="57" name="TextBox 56">
            <a:extLst>
              <a:ext uri="{FF2B5EF4-FFF2-40B4-BE49-F238E27FC236}">
                <a16:creationId xmlns="" xmlns:a16="http://schemas.microsoft.com/office/drawing/2014/main" id="{1CF69AC8-F663-41D8-8356-EBFD80CC5EE1}"/>
              </a:ext>
            </a:extLst>
          </p:cNvPr>
          <p:cNvSpPr txBox="1"/>
          <p:nvPr/>
        </p:nvSpPr>
        <p:spPr>
          <a:xfrm>
            <a:off x="3543477" y="8228316"/>
            <a:ext cx="1909497" cy="461665"/>
          </a:xfrm>
          <a:prstGeom prst="rect">
            <a:avLst/>
          </a:prstGeom>
          <a:noFill/>
          <a:ln>
            <a:noFill/>
          </a:ln>
        </p:spPr>
        <p:txBody>
          <a:bodyPr wrap="none" rtlCol="0">
            <a:spAutoFit/>
          </a:bodyPr>
          <a:lstStyle/>
          <a:p>
            <a:r>
              <a:rPr lang="en-US" sz="2400" b="1" err="1"/>
              <a:t>Bộ</a:t>
            </a:r>
            <a:r>
              <a:rPr lang="en-US" sz="2400" b="1"/>
              <a:t> </a:t>
            </a:r>
            <a:r>
              <a:rPr lang="en-US" sz="2400" b="1" err="1"/>
              <a:t>lõi</a:t>
            </a:r>
            <a:r>
              <a:rPr lang="en-US" sz="2400" b="1"/>
              <a:t> </a:t>
            </a:r>
            <a:r>
              <a:rPr lang="en-US" sz="2400" b="1" err="1"/>
              <a:t>xử</a:t>
            </a:r>
            <a:r>
              <a:rPr lang="en-US" sz="2400" b="1"/>
              <a:t> </a:t>
            </a:r>
            <a:r>
              <a:rPr lang="en-US" sz="2400" b="1" err="1"/>
              <a:t>lý</a:t>
            </a:r>
            <a:endParaRPr lang="vi-VN" sz="2400" b="1"/>
          </a:p>
        </p:txBody>
      </p:sp>
      <p:sp>
        <p:nvSpPr>
          <p:cNvPr id="3" name="Arrow: Right 2">
            <a:extLst>
              <a:ext uri="{FF2B5EF4-FFF2-40B4-BE49-F238E27FC236}">
                <a16:creationId xmlns="" xmlns:a16="http://schemas.microsoft.com/office/drawing/2014/main" id="{91E50545-F65B-4DF6-81DD-A43BEF558C56}"/>
              </a:ext>
            </a:extLst>
          </p:cNvPr>
          <p:cNvSpPr/>
          <p:nvPr/>
        </p:nvSpPr>
        <p:spPr>
          <a:xfrm>
            <a:off x="7845968" y="4272911"/>
            <a:ext cx="1231634" cy="16154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 name="Group 1">
            <a:extLst>
              <a:ext uri="{FF2B5EF4-FFF2-40B4-BE49-F238E27FC236}">
                <a16:creationId xmlns="" xmlns:a16="http://schemas.microsoft.com/office/drawing/2014/main" id="{56AE2A6F-1C4A-447D-B99F-6A2351F0F71B}"/>
              </a:ext>
            </a:extLst>
          </p:cNvPr>
          <p:cNvGrpSpPr/>
          <p:nvPr/>
        </p:nvGrpSpPr>
        <p:grpSpPr>
          <a:xfrm>
            <a:off x="9458046" y="5143500"/>
            <a:ext cx="7924800" cy="4133850"/>
            <a:chOff x="9458046" y="5143500"/>
            <a:chExt cx="7924800" cy="413385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81940" y="6649393"/>
              <a:ext cx="1487208" cy="11627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ed Rectangle 16"/>
            <p:cNvSpPr/>
            <p:nvPr/>
          </p:nvSpPr>
          <p:spPr>
            <a:xfrm>
              <a:off x="9834844" y="6508806"/>
              <a:ext cx="2169458" cy="807476"/>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TDS</a:t>
              </a:r>
            </a:p>
          </p:txBody>
        </p:sp>
        <p:sp>
          <p:nvSpPr>
            <p:cNvPr id="18" name="Rounded Rectangle 17"/>
            <p:cNvSpPr/>
            <p:nvPr/>
          </p:nvSpPr>
          <p:spPr>
            <a:xfrm>
              <a:off x="9834844" y="7414893"/>
              <a:ext cx="2169458" cy="807476"/>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Nhiệt độ nước</a:t>
              </a:r>
            </a:p>
          </p:txBody>
        </p:sp>
        <p:sp>
          <p:nvSpPr>
            <p:cNvPr id="19" name="Rounded Rectangle 18"/>
            <p:cNvSpPr/>
            <p:nvPr/>
          </p:nvSpPr>
          <p:spPr>
            <a:xfrm>
              <a:off x="14341413" y="6330564"/>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tăng EC</a:t>
              </a:r>
            </a:p>
          </p:txBody>
        </p:sp>
        <p:sp>
          <p:nvSpPr>
            <p:cNvPr id="20" name="Rounded Rectangle 19"/>
            <p:cNvSpPr/>
            <p:nvPr/>
          </p:nvSpPr>
          <p:spPr>
            <a:xfrm>
              <a:off x="14341413" y="7290440"/>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giảm EC</a:t>
              </a:r>
            </a:p>
          </p:txBody>
        </p:sp>
        <p:sp>
          <p:nvSpPr>
            <p:cNvPr id="21" name="Rounded Rectangle 20"/>
            <p:cNvSpPr/>
            <p:nvPr/>
          </p:nvSpPr>
          <p:spPr>
            <a:xfrm>
              <a:off x="14341413" y="8250316"/>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Chiller</a:t>
              </a:r>
              <a:endParaRPr lang="vi-VN" sz="2400" b="1"/>
            </a:p>
          </p:txBody>
        </p:sp>
        <p:sp>
          <p:nvSpPr>
            <p:cNvPr id="23" name="Right Arrow 22"/>
            <p:cNvSpPr/>
            <p:nvPr/>
          </p:nvSpPr>
          <p:spPr>
            <a:xfrm>
              <a:off x="12032317" y="7171164"/>
              <a:ext cx="349623" cy="349786"/>
            </a:xfrm>
            <a:prstGeom prst="rightArrow">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24" name="Right Arrow 23"/>
            <p:cNvSpPr/>
            <p:nvPr/>
          </p:nvSpPr>
          <p:spPr>
            <a:xfrm>
              <a:off x="13869148" y="7107824"/>
              <a:ext cx="349623" cy="349786"/>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35" name="TextBox 34"/>
            <p:cNvSpPr txBox="1"/>
            <p:nvPr/>
          </p:nvSpPr>
          <p:spPr>
            <a:xfrm>
              <a:off x="12188826" y="8185027"/>
              <a:ext cx="1871025" cy="461665"/>
            </a:xfrm>
            <a:prstGeom prst="rect">
              <a:avLst/>
            </a:prstGeom>
            <a:noFill/>
            <a:ln>
              <a:noFill/>
            </a:ln>
          </p:spPr>
          <p:txBody>
            <a:bodyPr wrap="none" rtlCol="0">
              <a:spAutoFit/>
            </a:bodyPr>
            <a:lstStyle/>
            <a:p>
              <a:r>
                <a:rPr lang="vi-VN" sz="2400" b="1"/>
                <a:t>SLAVE </a:t>
              </a:r>
              <a:r>
                <a:rPr lang="en-US" sz="2400" b="1"/>
                <a:t>TDS</a:t>
              </a:r>
              <a:endParaRPr lang="vi-VN" sz="2400" b="1"/>
            </a:p>
          </p:txBody>
        </p:sp>
        <p:sp>
          <p:nvSpPr>
            <p:cNvPr id="38" name="Rounded Rectangle 37"/>
            <p:cNvSpPr/>
            <p:nvPr/>
          </p:nvSpPr>
          <p:spPr>
            <a:xfrm>
              <a:off x="9458046" y="5143500"/>
              <a:ext cx="7924800" cy="413385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ounded Rectangle 20">
              <a:extLst>
                <a:ext uri="{FF2B5EF4-FFF2-40B4-BE49-F238E27FC236}">
                  <a16:creationId xmlns="" xmlns:a16="http://schemas.microsoft.com/office/drawing/2014/main" id="{70CE6124-FB43-460F-9E9E-664E641390B4}"/>
                </a:ext>
              </a:extLst>
            </p:cNvPr>
            <p:cNvSpPr/>
            <p:nvPr/>
          </p:nvSpPr>
          <p:spPr>
            <a:xfrm>
              <a:off x="14341413" y="5415350"/>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B</a:t>
              </a:r>
              <a:r>
                <a:rPr lang="vi-VN" sz="2400" b="1"/>
                <a:t>ơ</a:t>
              </a:r>
              <a:r>
                <a:rPr lang="en-US" sz="2400" b="1"/>
                <a:t>m </a:t>
              </a:r>
              <a:r>
                <a:rPr lang="en-US" sz="2400" b="1" err="1"/>
                <a:t>tổng</a:t>
              </a:r>
              <a:endParaRPr lang="vi-VN" sz="2400" b="1"/>
            </a:p>
          </p:txBody>
        </p:sp>
      </p:grpSp>
    </p:spTree>
    <p:extLst>
      <p:ext uri="{BB962C8B-B14F-4D97-AF65-F5344CB8AC3E}">
        <p14:creationId xmlns:p14="http://schemas.microsoft.com/office/powerpoint/2010/main" val="21348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1+#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7" grpId="0"/>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19</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4990012"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044980"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CHỨC NĂNG</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4" descr="Kết quả hình ảnh cho gateway lora icon">
            <a:extLst>
              <a:ext uri="{FF2B5EF4-FFF2-40B4-BE49-F238E27FC236}">
                <a16:creationId xmlns="" xmlns:a16="http://schemas.microsoft.com/office/drawing/2014/main"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 xmlns:a16="http://schemas.microsoft.com/office/drawing/2014/main"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2" name="Rectangle 1">
            <a:extLst>
              <a:ext uri="{FF2B5EF4-FFF2-40B4-BE49-F238E27FC236}">
                <a16:creationId xmlns="" xmlns:a16="http://schemas.microsoft.com/office/drawing/2014/main" id="{F391DD11-E543-44DF-A406-87C308342AB4}"/>
              </a:ext>
            </a:extLst>
          </p:cNvPr>
          <p:cNvSpPr/>
          <p:nvPr/>
        </p:nvSpPr>
        <p:spPr>
          <a:xfrm>
            <a:off x="523308" y="1981200"/>
            <a:ext cx="1713469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Connector 4">
            <a:extLst>
              <a:ext uri="{FF2B5EF4-FFF2-40B4-BE49-F238E27FC236}">
                <a16:creationId xmlns="" xmlns:a16="http://schemas.microsoft.com/office/drawing/2014/main" id="{8A5B4B38-2A07-4F87-9869-6151D0E0D151}"/>
              </a:ext>
            </a:extLst>
          </p:cNvPr>
          <p:cNvCxnSpPr>
            <a:cxnSpLocks/>
          </p:cNvCxnSpPr>
          <p:nvPr/>
        </p:nvCxnSpPr>
        <p:spPr>
          <a:xfrm>
            <a:off x="9188625" y="1981200"/>
            <a:ext cx="0" cy="4236720"/>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 xmlns:a16="http://schemas.microsoft.com/office/drawing/2014/main" id="{483E3090-8442-4654-8350-DD8D31C12DC6}"/>
              </a:ext>
            </a:extLst>
          </p:cNvPr>
          <p:cNvSpPr txBox="1"/>
          <p:nvPr/>
        </p:nvSpPr>
        <p:spPr>
          <a:xfrm>
            <a:off x="2725984" y="1391700"/>
            <a:ext cx="1986441" cy="584775"/>
          </a:xfrm>
          <a:prstGeom prst="rect">
            <a:avLst/>
          </a:prstGeom>
          <a:noFill/>
        </p:spPr>
        <p:txBody>
          <a:bodyPr wrap="none" rtlCol="0">
            <a:spAutoFit/>
          </a:bodyPr>
          <a:lstStyle/>
          <a:p>
            <a:r>
              <a:rPr lang="en-US" sz="3200" b="1"/>
              <a:t>Slave pH</a:t>
            </a:r>
            <a:endParaRPr lang="vi-VN" sz="3200" b="1"/>
          </a:p>
        </p:txBody>
      </p:sp>
      <p:sp>
        <p:nvSpPr>
          <p:cNvPr id="16" name="TextBox 15">
            <a:extLst>
              <a:ext uri="{FF2B5EF4-FFF2-40B4-BE49-F238E27FC236}">
                <a16:creationId xmlns="" xmlns:a16="http://schemas.microsoft.com/office/drawing/2014/main" id="{7C6348AF-073D-458A-80FD-2D4D8584EAF1}"/>
              </a:ext>
            </a:extLst>
          </p:cNvPr>
          <p:cNvSpPr txBox="1"/>
          <p:nvPr/>
        </p:nvSpPr>
        <p:spPr>
          <a:xfrm>
            <a:off x="11644614" y="1349971"/>
            <a:ext cx="2236510" cy="584775"/>
          </a:xfrm>
          <a:prstGeom prst="rect">
            <a:avLst/>
          </a:prstGeom>
          <a:noFill/>
        </p:spPr>
        <p:txBody>
          <a:bodyPr wrap="none" rtlCol="0">
            <a:spAutoFit/>
          </a:bodyPr>
          <a:lstStyle/>
          <a:p>
            <a:r>
              <a:rPr lang="en-US" sz="3200" b="1"/>
              <a:t>Slave TDS</a:t>
            </a:r>
            <a:endParaRPr lang="vi-VN" sz="3200" b="1"/>
          </a:p>
        </p:txBody>
      </p:sp>
      <p:sp>
        <p:nvSpPr>
          <p:cNvPr id="17" name="TextBox 16">
            <a:extLst>
              <a:ext uri="{FF2B5EF4-FFF2-40B4-BE49-F238E27FC236}">
                <a16:creationId xmlns="" xmlns:a16="http://schemas.microsoft.com/office/drawing/2014/main" id="{919A5A91-58BC-4206-86D2-70A8D40A02A9}"/>
              </a:ext>
            </a:extLst>
          </p:cNvPr>
          <p:cNvSpPr txBox="1"/>
          <p:nvPr/>
        </p:nvSpPr>
        <p:spPr>
          <a:xfrm>
            <a:off x="680006" y="2869545"/>
            <a:ext cx="5067413" cy="2308324"/>
          </a:xfrm>
          <a:prstGeom prst="rect">
            <a:avLst/>
          </a:prstGeom>
          <a:noFill/>
        </p:spPr>
        <p:txBody>
          <a:bodyPr wrap="none" rtlCol="0">
            <a:spAutoFit/>
          </a:bodyPr>
          <a:lstStyle/>
          <a:p>
            <a:pPr marL="457200" indent="-457200">
              <a:buFontTx/>
              <a:buChar char="-"/>
            </a:pPr>
            <a:r>
              <a:rPr lang="en-US" sz="3600"/>
              <a:t>Giám sát thông số pH</a:t>
            </a:r>
          </a:p>
          <a:p>
            <a:pPr marL="457200" indent="-457200">
              <a:buFontTx/>
              <a:buChar char="-"/>
            </a:pPr>
            <a:r>
              <a:rPr lang="en-US" sz="3600"/>
              <a:t>Điều chỉnh l</a:t>
            </a:r>
            <a:r>
              <a:rPr lang="vi-VN" sz="3600"/>
              <a:t>ư</a:t>
            </a:r>
            <a:r>
              <a:rPr lang="en-US" sz="3600"/>
              <a:t>ợng pH </a:t>
            </a:r>
            <a:r>
              <a:rPr lang="vi-VN" sz="3600"/>
              <a:t/>
            </a:r>
            <a:br>
              <a:rPr lang="vi-VN" sz="3600"/>
            </a:br>
            <a:r>
              <a:rPr lang="en-US" sz="3600"/>
              <a:t>trong bể chứa</a:t>
            </a:r>
          </a:p>
          <a:p>
            <a:pPr marL="457200" indent="-457200">
              <a:buFontTx/>
              <a:buChar char="-"/>
            </a:pPr>
            <a:r>
              <a:rPr lang="en-US" sz="3600"/>
              <a:t>Giám sát mực n</a:t>
            </a:r>
            <a:r>
              <a:rPr lang="vi-VN" sz="3600"/>
              <a:t>ư</a:t>
            </a:r>
            <a:r>
              <a:rPr lang="en-US" sz="3600"/>
              <a:t>ớc</a:t>
            </a:r>
          </a:p>
        </p:txBody>
      </p:sp>
      <p:sp>
        <p:nvSpPr>
          <p:cNvPr id="18" name="TextBox 17">
            <a:extLst>
              <a:ext uri="{FF2B5EF4-FFF2-40B4-BE49-F238E27FC236}">
                <a16:creationId xmlns="" xmlns:a16="http://schemas.microsoft.com/office/drawing/2014/main" id="{23830733-C033-47A6-BCD3-AEDD30778C5C}"/>
              </a:ext>
            </a:extLst>
          </p:cNvPr>
          <p:cNvSpPr txBox="1"/>
          <p:nvPr/>
        </p:nvSpPr>
        <p:spPr>
          <a:xfrm>
            <a:off x="9332452" y="2932873"/>
            <a:ext cx="5415265" cy="2308324"/>
          </a:xfrm>
          <a:prstGeom prst="rect">
            <a:avLst/>
          </a:prstGeom>
          <a:noFill/>
        </p:spPr>
        <p:txBody>
          <a:bodyPr wrap="none" rtlCol="0">
            <a:spAutoFit/>
          </a:bodyPr>
          <a:lstStyle/>
          <a:p>
            <a:pPr marL="457200" indent="-457200">
              <a:buFontTx/>
              <a:buChar char="-"/>
            </a:pPr>
            <a:r>
              <a:rPr lang="en-US" sz="3600"/>
              <a:t>Giám sát thông số TDS</a:t>
            </a:r>
          </a:p>
          <a:p>
            <a:pPr marL="457200" indent="-457200">
              <a:buFontTx/>
              <a:buChar char="-"/>
            </a:pPr>
            <a:r>
              <a:rPr lang="en-US" sz="3600"/>
              <a:t>Điều chỉnh l</a:t>
            </a:r>
            <a:r>
              <a:rPr lang="vi-VN" sz="3600"/>
              <a:t>ư</a:t>
            </a:r>
            <a:r>
              <a:rPr lang="en-US" sz="3600"/>
              <a:t>ợng TDS </a:t>
            </a:r>
            <a:r>
              <a:rPr lang="vi-VN" sz="3600"/>
              <a:t/>
            </a:r>
            <a:br>
              <a:rPr lang="vi-VN" sz="3600"/>
            </a:br>
            <a:r>
              <a:rPr lang="en-US" sz="3600"/>
              <a:t>trong bể chứa</a:t>
            </a:r>
          </a:p>
          <a:p>
            <a:pPr marL="457200" indent="-457200">
              <a:buFontTx/>
              <a:buChar char="-"/>
            </a:pPr>
            <a:r>
              <a:rPr lang="en-US" sz="3600"/>
              <a:t>Giám sát nhiệt độ n</a:t>
            </a:r>
            <a:r>
              <a:rPr lang="vi-VN" sz="3600"/>
              <a:t>ư</a:t>
            </a:r>
            <a:r>
              <a:rPr lang="en-US" sz="3600"/>
              <a:t>ớc</a:t>
            </a:r>
          </a:p>
        </p:txBody>
      </p:sp>
      <p:cxnSp>
        <p:nvCxnSpPr>
          <p:cNvPr id="20" name="Straight Connector 19">
            <a:extLst>
              <a:ext uri="{FF2B5EF4-FFF2-40B4-BE49-F238E27FC236}">
                <a16:creationId xmlns="" xmlns:a16="http://schemas.microsoft.com/office/drawing/2014/main" id="{40E875B9-D0AA-4ABB-AE2F-7E8604408DBA}"/>
              </a:ext>
            </a:extLst>
          </p:cNvPr>
          <p:cNvCxnSpPr>
            <a:cxnSpLocks/>
          </p:cNvCxnSpPr>
          <p:nvPr/>
        </p:nvCxnSpPr>
        <p:spPr>
          <a:xfrm flipH="1" flipV="1">
            <a:off x="460375" y="6194173"/>
            <a:ext cx="17197625" cy="23747"/>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 xmlns:a16="http://schemas.microsoft.com/office/drawing/2014/main" id="{CF15320B-FFF1-4A2D-83DB-14ED62E428BF}"/>
              </a:ext>
            </a:extLst>
          </p:cNvPr>
          <p:cNvSpPr txBox="1"/>
          <p:nvPr/>
        </p:nvSpPr>
        <p:spPr>
          <a:xfrm>
            <a:off x="1434767" y="6926771"/>
            <a:ext cx="15926027" cy="1200329"/>
          </a:xfrm>
          <a:prstGeom prst="rect">
            <a:avLst/>
          </a:prstGeom>
          <a:noFill/>
        </p:spPr>
        <p:txBody>
          <a:bodyPr wrap="none" rtlCol="0">
            <a:spAutoFit/>
          </a:bodyPr>
          <a:lstStyle/>
          <a:p>
            <a:pPr marL="457200" indent="-457200" algn="ctr">
              <a:buFontTx/>
              <a:buChar char="-"/>
            </a:pPr>
            <a:r>
              <a:rPr lang="en-US" sz="3600"/>
              <a:t>Truyền thông dữ liệu cảm biến và trạng thái của các thiết bị chấp hành </a:t>
            </a:r>
            <a:br>
              <a:rPr lang="en-US" sz="3600"/>
            </a:br>
            <a:r>
              <a:rPr lang="en-US" sz="3600"/>
              <a:t>lên gateway sau đó sẽ chuyển về Server Cloud The thing network của Lora</a:t>
            </a:r>
          </a:p>
        </p:txBody>
      </p:sp>
      <p:pic>
        <p:nvPicPr>
          <p:cNvPr id="19" name="Picture 18">
            <a:extLst>
              <a:ext uri="{FF2B5EF4-FFF2-40B4-BE49-F238E27FC236}">
                <a16:creationId xmlns="" xmlns:a16="http://schemas.microsoft.com/office/drawing/2014/main" id="{79245D13-C0C9-42B6-B884-0E8B6611784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100000" l="24375" r="84167">
                        <a14:foregroundMark x1="34792" y1="71094" x2="71875" y2="73984"/>
                        <a14:foregroundMark x1="42813" y1="79688" x2="59688" y2="79688"/>
                        <a14:foregroundMark x1="76875" y1="15781" x2="73021" y2="64531"/>
                        <a14:foregroundMark x1="78333" y1="21484" x2="76458" y2="12344"/>
                        <a14:foregroundMark x1="42396" y1="86563" x2="40938" y2="97500"/>
                        <a14:foregroundMark x1="47813" y1="88047" x2="46979" y2="94609"/>
                        <a14:foregroundMark x1="64271" y1="88906" x2="62708" y2="98359"/>
                        <a14:foregroundMark x1="61563" y1="88281" x2="63438" y2="97813"/>
                        <a14:foregroundMark x1="41250" y1="96641" x2="40521" y2="99766"/>
                        <a14:foregroundMark x1="75521" y1="45313" x2="75313" y2="58281"/>
                        <a14:foregroundMark x1="76563" y1="46641" x2="75313" y2="56641"/>
                        <a14:foregroundMark x1="74792" y1="17891" x2="75313" y2="11797"/>
                        <a14:foregroundMark x1="78021" y1="21797" x2="78542" y2="14375"/>
                        <a14:foregroundMark x1="77917" y1="13516" x2="78125" y2="14609"/>
                        <a14:foregroundMark x1="78750" y1="13672" x2="76979" y2="11953"/>
                        <a14:foregroundMark x1="78854" y1="18906" x2="78958" y2="14453"/>
                        <a14:foregroundMark x1="76042" y1="53125" x2="75625" y2="57734"/>
                        <a14:foregroundMark x1="37396" y1="89531" x2="37917" y2="91719"/>
                        <a14:foregroundMark x1="47188" y1="90703" x2="46979" y2="90234"/>
                        <a14:foregroundMark x1="46771" y1="89375" x2="46042" y2="93906"/>
                        <a14:foregroundMark x1="62813" y1="89844" x2="61667" y2="96250"/>
                        <a14:foregroundMark x1="61667" y1="90000" x2="61563" y2="96484"/>
                        <a14:backgroundMark x1="76979" y1="11719" x2="79896" y2="13828"/>
                      </a14:backgroundRemoval>
                    </a14:imgEffect>
                    <a14:imgEffect>
                      <a14:brightnessContrast bright="20000" contrast="20000"/>
                    </a14:imgEffect>
                  </a14:imgLayer>
                </a14:imgProps>
              </a:ext>
            </a:extLst>
          </a:blip>
          <a:srcRect l="24257" t="9499" r="18239" b="2001"/>
          <a:stretch/>
        </p:blipFill>
        <p:spPr>
          <a:xfrm>
            <a:off x="5985036" y="233211"/>
            <a:ext cx="2702970" cy="5546583"/>
          </a:xfrm>
          <a:prstGeom prst="rect">
            <a:avLst/>
          </a:prstGeom>
        </p:spPr>
      </p:pic>
      <p:pic>
        <p:nvPicPr>
          <p:cNvPr id="21" name="Picture 20">
            <a:extLst>
              <a:ext uri="{FF2B5EF4-FFF2-40B4-BE49-F238E27FC236}">
                <a16:creationId xmlns="" xmlns:a16="http://schemas.microsoft.com/office/drawing/2014/main" id="{A433E2F4-3444-48E8-AD5F-7EF8DC3D25F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719" b="90000" l="10000" r="90000">
                        <a14:foregroundMark x1="32014" y1="56797" x2="65833" y2="66406"/>
                        <a14:foregroundMark x1="41250" y1="72344" x2="62708" y2="70625"/>
                        <a14:foregroundMark x1="38611" y1="78008" x2="43403" y2="85195"/>
                        <a14:foregroundMark x1="63611" y1="78281" x2="65347" y2="86406"/>
                        <a14:foregroundMark x1="52639" y1="78281" x2="52639" y2="84922"/>
                        <a14:foregroundMark x1="41667" y1="78516" x2="42986" y2="87891"/>
                        <a14:foregroundMark x1="80764" y1="4688" x2="82917" y2="49375"/>
                        <a14:foregroundMark x1="73750" y1="52812" x2="80764" y2="49609"/>
                        <a14:foregroundMark x1="64931" y1="84805" x2="62986" y2="78867"/>
                        <a14:foregroundMark x1="49167" y1="79375" x2="52222" y2="82578"/>
                        <a14:foregroundMark x1="50486" y1="79883" x2="51319" y2="83086"/>
                        <a14:foregroundMark x1="44306" y1="79375" x2="43403" y2="81094"/>
                      </a14:backgroundRemoval>
                    </a14:imgEffect>
                  </a14:imgLayer>
                </a14:imgProps>
              </a:ext>
            </a:extLst>
          </a:blip>
          <a:srcRect l="12376" r="10932" b="10970"/>
          <a:stretch/>
        </p:blipFill>
        <p:spPr>
          <a:xfrm rot="209403">
            <a:off x="14763659" y="-77419"/>
            <a:ext cx="2895121" cy="5974941"/>
          </a:xfrm>
          <a:prstGeom prst="rect">
            <a:avLst/>
          </a:prstGeom>
        </p:spPr>
      </p:pic>
    </p:spTree>
    <p:extLst>
      <p:ext uri="{BB962C8B-B14F-4D97-AF65-F5344CB8AC3E}">
        <p14:creationId xmlns:p14="http://schemas.microsoft.com/office/powerpoint/2010/main" val="381605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ome Automation Images – Browse 155,334 Stock Photos, Vectors, and Video |  Adobe Stock"/>
          <p:cNvPicPr>
            <a:picLocks noChangeAspect="1" noChangeArrowheads="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44000"/>
                    </a14:imgEffect>
                    <a14:imgEffect>
                      <a14:colorTemperature colorTemp="4700"/>
                    </a14:imgEffect>
                    <a14:imgEffect>
                      <a14:saturation sat="36000"/>
                    </a14:imgEffect>
                    <a14:imgEffect>
                      <a14:brightnessContrast bright="20000" contrast="-45000"/>
                    </a14:imgEffect>
                  </a14:imgLayer>
                </a14:imgProps>
              </a:ext>
              <a:ext uri="{28A0092B-C50C-407E-A947-70E740481C1C}">
                <a14:useLocalDpi xmlns:a14="http://schemas.microsoft.com/office/drawing/2010/main" val="0"/>
              </a:ext>
            </a:extLst>
          </a:blip>
          <a:srcRect b="11517"/>
          <a:stretch/>
        </p:blipFill>
        <p:spPr bwMode="auto">
          <a:xfrm>
            <a:off x="-6102" y="4203270"/>
            <a:ext cx="18294101" cy="6083729"/>
          </a:xfrm>
          <a:prstGeom prst="rect">
            <a:avLst/>
          </a:prstGeom>
          <a:noFill/>
        </p:spPr>
      </p:pic>
      <p:sp>
        <p:nvSpPr>
          <p:cNvPr id="19" name="Rectangle 18"/>
          <p:cNvSpPr/>
          <p:nvPr/>
        </p:nvSpPr>
        <p:spPr>
          <a:xfrm>
            <a:off x="-6103" y="4203269"/>
            <a:ext cx="18294101" cy="6083728"/>
          </a:xfrm>
          <a:prstGeom prst="rect">
            <a:avLst/>
          </a:prstGeom>
          <a:solidFill>
            <a:schemeClr val="bg2">
              <a:lumMod val="25000"/>
              <a:alpha val="2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grpSp>
        <p:nvGrpSpPr>
          <p:cNvPr id="4" name="组合 1">
            <a:extLst>
              <a:ext uri="{FF2B5EF4-FFF2-40B4-BE49-F238E27FC236}">
                <a16:creationId xmlns="" xmlns:a16="http://schemas.microsoft.com/office/drawing/2014/main" id="{FF2D3412-8F6C-4995-BF25-331F25E0BCE5}"/>
              </a:ext>
            </a:extLst>
          </p:cNvPr>
          <p:cNvGrpSpPr/>
          <p:nvPr/>
        </p:nvGrpSpPr>
        <p:grpSpPr>
          <a:xfrm>
            <a:off x="451691" y="788180"/>
            <a:ext cx="2112168" cy="6460347"/>
            <a:chOff x="1143001" y="526257"/>
            <a:chExt cx="1408112" cy="4306897"/>
          </a:xfrm>
        </p:grpSpPr>
        <p:sp>
          <p:nvSpPr>
            <p:cNvPr id="5" name="任意多边形: 形状 35">
              <a:extLst>
                <a:ext uri="{FF2B5EF4-FFF2-40B4-BE49-F238E27FC236}">
                  <a16:creationId xmlns="" xmlns:a16="http://schemas.microsoft.com/office/drawing/2014/main" id="{4C203796-35A1-4F09-8F93-65E0CB3F1C91}"/>
                </a:ext>
              </a:extLst>
            </p:cNvPr>
            <p:cNvSpPr/>
            <p:nvPr/>
          </p:nvSpPr>
          <p:spPr>
            <a:xfrm>
              <a:off x="1143001" y="2806701"/>
              <a:ext cx="1408112" cy="202645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6" name="任意多边形: 形状 34">
              <a:extLst>
                <a:ext uri="{FF2B5EF4-FFF2-40B4-BE49-F238E27FC236}">
                  <a16:creationId xmlns="" xmlns:a16="http://schemas.microsoft.com/office/drawing/2014/main" id="{07384020-939D-48AA-A8DA-6F3646FBF53E}"/>
                </a:ext>
              </a:extLst>
            </p:cNvPr>
            <p:cNvSpPr/>
            <p:nvPr/>
          </p:nvSpPr>
          <p:spPr>
            <a:xfrm>
              <a:off x="1143001" y="526257"/>
              <a:ext cx="1408112" cy="2280444"/>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7" name="文本框 29">
              <a:extLst>
                <a:ext uri="{FF2B5EF4-FFF2-40B4-BE49-F238E27FC236}">
                  <a16:creationId xmlns="" xmlns:a16="http://schemas.microsoft.com/office/drawing/2014/main" id="{D190CDAE-B969-411F-94D3-B350C9F2F014}"/>
                </a:ext>
              </a:extLst>
            </p:cNvPr>
            <p:cNvSpPr txBox="1"/>
            <p:nvPr/>
          </p:nvSpPr>
          <p:spPr>
            <a:xfrm rot="5400000">
              <a:off x="16853" y="2125798"/>
              <a:ext cx="3660403" cy="902897"/>
            </a:xfrm>
            <a:prstGeom prst="rect">
              <a:avLst/>
            </a:prstGeom>
            <a:noFill/>
          </p:spPr>
          <p:txBody>
            <a:bodyPr wrap="none" rtlCol="0">
              <a:spAutoFit/>
              <a:scene3d>
                <a:camera prst="orthographicFront"/>
                <a:lightRig rig="threePt" dir="t"/>
              </a:scene3d>
              <a:sp3d contourW="12700"/>
            </a:bodyPr>
            <a:lstStyle/>
            <a:p>
              <a:pPr algn="ctr" defTabSz="1371600"/>
              <a:r>
                <a:rPr lang="en-US" altLang="zh-CN" sz="8201">
                  <a:solidFill>
                    <a:prstClr val="black"/>
                  </a:solidFill>
                  <a:latin typeface="Century Gothic" panose="020B0502020202020204" pitchFamily="34" charset="0"/>
                  <a:ea typeface="等线" panose="02010600030101010101" pitchFamily="2" charset="-122"/>
                </a:rPr>
                <a:t>CONT</a:t>
              </a:r>
              <a:r>
                <a:rPr lang="en-US" altLang="zh-CN" sz="8201">
                  <a:solidFill>
                    <a:prstClr val="white"/>
                  </a:solidFill>
                  <a:latin typeface="Century Gothic" panose="020B0502020202020204" pitchFamily="34" charset="0"/>
                  <a:ea typeface="等线" panose="02010600030101010101" pitchFamily="2" charset="-122"/>
                </a:rPr>
                <a:t>ENTS</a:t>
              </a:r>
              <a:endParaRPr lang="zh-CN" altLang="en-US" sz="8201">
                <a:solidFill>
                  <a:prstClr val="white"/>
                </a:solidFill>
                <a:latin typeface="Century Gothic" panose="020B0502020202020204" pitchFamily="34" charset="0"/>
                <a:ea typeface="等线" panose="02010600030101010101" pitchFamily="2" charset="-122"/>
              </a:endParaRPr>
            </a:p>
          </p:txBody>
        </p:sp>
      </p:grpSp>
      <p:grpSp>
        <p:nvGrpSpPr>
          <p:cNvPr id="8" name="组合 2">
            <a:extLst>
              <a:ext uri="{FF2B5EF4-FFF2-40B4-BE49-F238E27FC236}">
                <a16:creationId xmlns="" xmlns:a16="http://schemas.microsoft.com/office/drawing/2014/main" id="{B74C713E-95D4-41F2-B895-431C4B00603F}"/>
              </a:ext>
            </a:extLst>
          </p:cNvPr>
          <p:cNvGrpSpPr/>
          <p:nvPr/>
        </p:nvGrpSpPr>
        <p:grpSpPr>
          <a:xfrm>
            <a:off x="5880202" y="2279581"/>
            <a:ext cx="3154571" cy="4122002"/>
            <a:chOff x="2790390" y="1524238"/>
            <a:chExt cx="2103047" cy="2748002"/>
          </a:xfrm>
        </p:grpSpPr>
        <p:sp>
          <p:nvSpPr>
            <p:cNvPr id="9"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Hướng thiết kế</a:t>
              </a:r>
              <a:endParaRPr lang="zh-CN" altLang="en-US" sz="4800" b="1">
                <a:solidFill>
                  <a:prstClr val="white"/>
                </a:solidFill>
                <a:latin typeface="Calibri" panose="020F0502020204030204"/>
                <a:ea typeface="等线" panose="02010600030101010101" pitchFamily="2" charset="-122"/>
              </a:endParaRPr>
            </a:p>
          </p:txBody>
        </p:sp>
        <p:sp>
          <p:nvSpPr>
            <p:cNvPr id="10"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11"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12" name="文本框 44">
              <a:hlinkClick r:id="rId5"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02</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0" name="组合 2">
            <a:extLst>
              <a:ext uri="{FF2B5EF4-FFF2-40B4-BE49-F238E27FC236}">
                <a16:creationId xmlns="" xmlns:a16="http://schemas.microsoft.com/office/drawing/2014/main" id="{B74C713E-95D4-41F2-B895-431C4B00603F}"/>
              </a:ext>
            </a:extLst>
          </p:cNvPr>
          <p:cNvGrpSpPr/>
          <p:nvPr/>
        </p:nvGrpSpPr>
        <p:grpSpPr>
          <a:xfrm>
            <a:off x="2868652" y="2279581"/>
            <a:ext cx="3154572" cy="4122002"/>
            <a:chOff x="2790291" y="1524238"/>
            <a:chExt cx="2103049" cy="2748003"/>
          </a:xfrm>
        </p:grpSpPr>
        <p:sp>
          <p:nvSpPr>
            <p:cNvPr id="22" name="文本框 16">
              <a:extLst>
                <a:ext uri="{FF2B5EF4-FFF2-40B4-BE49-F238E27FC236}">
                  <a16:creationId xmlns="" xmlns:a16="http://schemas.microsoft.com/office/drawing/2014/main" id="{4C68AEBE-DC03-431D-BC9A-551112A8CAC5}"/>
                </a:ext>
              </a:extLst>
            </p:cNvPr>
            <p:cNvSpPr txBox="1"/>
            <p:nvPr/>
          </p:nvSpPr>
          <p:spPr>
            <a:xfrm>
              <a:off x="2790291" y="3225800"/>
              <a:ext cx="2103049"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Tổng</a:t>
              </a:r>
            </a:p>
            <a:p>
              <a:pPr algn="ctr" defTabSz="1371600"/>
              <a:r>
                <a:rPr lang="en-US" altLang="zh-CN" sz="4800" b="1" smtClean="0">
                  <a:solidFill>
                    <a:prstClr val="white"/>
                  </a:solidFill>
                  <a:latin typeface="Calibri" panose="020F0502020204030204"/>
                  <a:ea typeface="等线" panose="02010600030101010101" pitchFamily="2" charset="-122"/>
                </a:rPr>
                <a:t>quan</a:t>
              </a:r>
              <a:endParaRPr lang="zh-CN" altLang="en-US" sz="4800" b="1">
                <a:solidFill>
                  <a:prstClr val="white"/>
                </a:solidFill>
                <a:latin typeface="Calibri" panose="020F0502020204030204"/>
                <a:ea typeface="等线" panose="02010600030101010101" pitchFamily="2" charset="-122"/>
              </a:endParaRPr>
            </a:p>
          </p:txBody>
        </p:sp>
        <p:sp>
          <p:nvSpPr>
            <p:cNvPr id="23" name="图文框 5">
              <a:hlinkClick r:id="rId6" action="ppaction://hlinksldjump"/>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4"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5" name="文本框 44">
              <a:extLst>
                <a:ext uri="{FF2B5EF4-FFF2-40B4-BE49-F238E27FC236}">
                  <a16:creationId xmlns="" xmlns:a16="http://schemas.microsoft.com/office/drawing/2014/main" id="{5A5D16E4-6111-4253-A399-BDE45ABADF41}"/>
                </a:ext>
              </a:extLst>
            </p:cNvPr>
            <p:cNvSpPr txBox="1"/>
            <p:nvPr/>
          </p:nvSpPr>
          <p:spPr>
            <a:xfrm>
              <a:off x="3335141" y="1604189"/>
              <a:ext cx="104313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01</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1" name="组合 2">
            <a:extLst>
              <a:ext uri="{FF2B5EF4-FFF2-40B4-BE49-F238E27FC236}">
                <a16:creationId xmlns="" xmlns:a16="http://schemas.microsoft.com/office/drawing/2014/main" id="{B74C713E-95D4-41F2-B895-431C4B00603F}"/>
              </a:ext>
            </a:extLst>
          </p:cNvPr>
          <p:cNvGrpSpPr/>
          <p:nvPr/>
        </p:nvGrpSpPr>
        <p:grpSpPr>
          <a:xfrm>
            <a:off x="8970125" y="2279581"/>
            <a:ext cx="3154571" cy="4122002"/>
            <a:chOff x="2790390" y="1524238"/>
            <a:chExt cx="2103047" cy="2748003"/>
          </a:xfrm>
        </p:grpSpPr>
        <p:sp>
          <p:nvSpPr>
            <p:cNvPr id="26"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Chi </a:t>
              </a:r>
              <a:r>
                <a:rPr lang="en-US" altLang="zh-CN" sz="4800" b="1" smtClean="0">
                  <a:solidFill>
                    <a:prstClr val="white"/>
                  </a:solidFill>
                  <a:latin typeface="Calibri" panose="020F0502020204030204"/>
                  <a:ea typeface="等线" panose="02010600030101010101" pitchFamily="2" charset="-122"/>
                </a:rPr>
                <a:t>tiết</a:t>
              </a:r>
              <a:endParaRPr lang="en-US" altLang="zh-CN" sz="4800" b="1">
                <a:solidFill>
                  <a:prstClr val="white"/>
                </a:solidFill>
                <a:latin typeface="Calibri" panose="020F0502020204030204"/>
                <a:ea typeface="等线" panose="02010600030101010101" pitchFamily="2" charset="-122"/>
              </a:endParaRPr>
            </a:p>
            <a:p>
              <a:pPr algn="ctr" defTabSz="1371600"/>
              <a:r>
                <a:rPr lang="en-US" altLang="zh-CN" sz="4800" b="1" smtClean="0">
                  <a:solidFill>
                    <a:prstClr val="white"/>
                  </a:solidFill>
                  <a:latin typeface="Calibri" panose="020F0502020204030204"/>
                  <a:ea typeface="等线" panose="02010600030101010101" pitchFamily="2" charset="-122"/>
                </a:rPr>
                <a:t>hệ thống</a:t>
              </a:r>
              <a:endParaRPr lang="en-US" altLang="zh-CN" sz="4800" b="1">
                <a:solidFill>
                  <a:prstClr val="white"/>
                </a:solidFill>
                <a:latin typeface="Calibri" panose="020F0502020204030204"/>
                <a:ea typeface="等线" panose="02010600030101010101" pitchFamily="2" charset="-122"/>
              </a:endParaRPr>
            </a:p>
          </p:txBody>
        </p:sp>
        <p:sp>
          <p:nvSpPr>
            <p:cNvPr id="27"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8"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9" name="文本框 44">
              <a:hlinkClick r:id="rId7"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03</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0" name="组合 2">
            <a:extLst>
              <a:ext uri="{FF2B5EF4-FFF2-40B4-BE49-F238E27FC236}">
                <a16:creationId xmlns="" xmlns:a16="http://schemas.microsoft.com/office/drawing/2014/main" id="{B74C713E-95D4-41F2-B895-431C4B00603F}"/>
              </a:ext>
            </a:extLst>
          </p:cNvPr>
          <p:cNvGrpSpPr/>
          <p:nvPr/>
        </p:nvGrpSpPr>
        <p:grpSpPr>
          <a:xfrm>
            <a:off x="11857187" y="2279581"/>
            <a:ext cx="3154571" cy="4122002"/>
            <a:chOff x="2790390" y="1524238"/>
            <a:chExt cx="2103047" cy="2748002"/>
          </a:xfrm>
        </p:grpSpPr>
        <p:sp>
          <p:nvSpPr>
            <p:cNvPr id="31"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Kết</a:t>
              </a:r>
              <a:br>
                <a:rPr lang="en-US" altLang="zh-CN" sz="4800" b="1">
                  <a:solidFill>
                    <a:prstClr val="white"/>
                  </a:solidFill>
                  <a:latin typeface="Calibri" panose="020F0502020204030204"/>
                  <a:ea typeface="等线" panose="02010600030101010101" pitchFamily="2" charset="-122"/>
                </a:rPr>
              </a:br>
              <a:r>
                <a:rPr lang="en-US" altLang="zh-CN" sz="4800" b="1">
                  <a:solidFill>
                    <a:prstClr val="white"/>
                  </a:solidFill>
                  <a:latin typeface="Calibri" panose="020F0502020204030204"/>
                  <a:ea typeface="等线" panose="02010600030101010101" pitchFamily="2" charset="-122"/>
                </a:rPr>
                <a:t>quả</a:t>
              </a:r>
              <a:endParaRPr lang="zh-CN" altLang="en-US" sz="4800" b="1">
                <a:solidFill>
                  <a:prstClr val="white"/>
                </a:solidFill>
                <a:latin typeface="Calibri" panose="020F0502020204030204"/>
                <a:ea typeface="等线" panose="02010600030101010101" pitchFamily="2" charset="-122"/>
              </a:endParaRPr>
            </a:p>
          </p:txBody>
        </p:sp>
        <p:sp>
          <p:nvSpPr>
            <p:cNvPr id="32"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3"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4" name="文本框 44">
              <a:hlinkClick r:id="rId8"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04</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5" name="组合 2">
            <a:extLst>
              <a:ext uri="{FF2B5EF4-FFF2-40B4-BE49-F238E27FC236}">
                <a16:creationId xmlns="" xmlns:a16="http://schemas.microsoft.com/office/drawing/2014/main" id="{B74C713E-95D4-41F2-B895-431C4B00603F}"/>
              </a:ext>
            </a:extLst>
          </p:cNvPr>
          <p:cNvGrpSpPr/>
          <p:nvPr/>
        </p:nvGrpSpPr>
        <p:grpSpPr>
          <a:xfrm>
            <a:off x="14834837" y="2279581"/>
            <a:ext cx="3154571" cy="3383339"/>
            <a:chOff x="2790390" y="1524238"/>
            <a:chExt cx="2103047" cy="2255560"/>
          </a:xfrm>
        </p:grpSpPr>
        <p:sp>
          <p:nvSpPr>
            <p:cNvPr id="36" name="文本框 16">
              <a:extLst>
                <a:ext uri="{FF2B5EF4-FFF2-40B4-BE49-F238E27FC236}">
                  <a16:creationId xmlns="" xmlns:a16="http://schemas.microsoft.com/office/drawing/2014/main" id="{4C68AEBE-DC03-431D-BC9A-551112A8CAC5}"/>
                </a:ext>
              </a:extLst>
            </p:cNvPr>
            <p:cNvSpPr txBox="1"/>
            <p:nvPr/>
          </p:nvSpPr>
          <p:spPr>
            <a:xfrm>
              <a:off x="2790390" y="3225800"/>
              <a:ext cx="2103047" cy="553998"/>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Demo</a:t>
              </a:r>
              <a:endParaRPr lang="zh-CN" altLang="en-US" sz="4800" b="1">
                <a:solidFill>
                  <a:prstClr val="white"/>
                </a:solidFill>
                <a:latin typeface="Calibri" panose="020F0502020204030204"/>
                <a:ea typeface="等线" panose="02010600030101010101" pitchFamily="2" charset="-122"/>
              </a:endParaRPr>
            </a:p>
          </p:txBody>
        </p:sp>
        <p:sp>
          <p:nvSpPr>
            <p:cNvPr id="37"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8"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9" name="文本框 44">
              <a:hlinkClick r:id="" action="ppaction://noaction"/>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05</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spTree>
    <p:extLst>
      <p:ext uri="{BB962C8B-B14F-4D97-AF65-F5344CB8AC3E}">
        <p14:creationId xmlns:p14="http://schemas.microsoft.com/office/powerpoint/2010/main" val="2567234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1+#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20</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905500"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10" y="404198"/>
            <a:ext cx="4914950"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CHI TIẾT SLAVE</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itle 1">
            <a:extLst>
              <a:ext uri="{FF2B5EF4-FFF2-40B4-BE49-F238E27FC236}">
                <a16:creationId xmlns="" xmlns:a16="http://schemas.microsoft.com/office/drawing/2014/main" id="{F51769DC-7407-4703-A4D3-9F35DB07E618}"/>
              </a:ext>
            </a:extLst>
          </p:cNvPr>
          <p:cNvSpPr txBox="1">
            <a:spLocks/>
          </p:cNvSpPr>
          <p:nvPr/>
        </p:nvSpPr>
        <p:spPr>
          <a:xfrm flipH="1">
            <a:off x="13956576" y="548256"/>
            <a:ext cx="3423107"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a:solidFill>
                  <a:schemeClr val="bg1"/>
                </a:solidFill>
                <a:latin typeface="+mn-lt"/>
                <a:cs typeface="Times New Roman" panose="02020603050405020304" pitchFamily="18" charset="0"/>
              </a:rPr>
              <a:t>GIẢI PHÁP : </a:t>
            </a:r>
          </a:p>
        </p:txBody>
      </p:sp>
      <p:sp>
        <p:nvSpPr>
          <p:cNvPr id="22" name="AutoShape 4" descr="Kết quả hình ảnh cho gateway lora icon">
            <a:extLst>
              <a:ext uri="{FF2B5EF4-FFF2-40B4-BE49-F238E27FC236}">
                <a16:creationId xmlns="" xmlns:a16="http://schemas.microsoft.com/office/drawing/2014/main"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 xmlns:a16="http://schemas.microsoft.com/office/drawing/2014/main" id="{C7C8524F-11A8-47B6-8B29-26E57B9CDF00}"/>
              </a:ext>
            </a:extLst>
          </p:cNvPr>
          <p:cNvGrpSpPr/>
          <p:nvPr/>
        </p:nvGrpSpPr>
        <p:grpSpPr>
          <a:xfrm>
            <a:off x="3359525" y="1031655"/>
            <a:ext cx="3753947" cy="7930597"/>
            <a:chOff x="741705" y="1599174"/>
            <a:chExt cx="3753947" cy="7930597"/>
          </a:xfrm>
        </p:grpSpPr>
        <p:sp>
          <p:nvSpPr>
            <p:cNvPr id="16" name="TextBox 15"/>
            <p:cNvSpPr txBox="1"/>
            <p:nvPr/>
          </p:nvSpPr>
          <p:spPr>
            <a:xfrm>
              <a:off x="970041" y="8760330"/>
              <a:ext cx="2932213" cy="769441"/>
            </a:xfrm>
            <a:prstGeom prst="rect">
              <a:avLst/>
            </a:prstGeom>
            <a:noFill/>
          </p:spPr>
          <p:txBody>
            <a:bodyPr wrap="none" rtlCol="0">
              <a:spAutoFit/>
            </a:bodyPr>
            <a:lstStyle/>
            <a:p>
              <a:r>
                <a:rPr lang="en-US" sz="4400" b="1"/>
                <a:t>SLAVE pH</a:t>
              </a:r>
              <a:endParaRPr lang="vi-VN" sz="4400" b="1"/>
            </a:p>
          </p:txBody>
        </p:sp>
        <p:pic>
          <p:nvPicPr>
            <p:cNvPr id="6" name="Picture 5">
              <a:extLst>
                <a:ext uri="{FF2B5EF4-FFF2-40B4-BE49-F238E27FC236}">
                  <a16:creationId xmlns="" xmlns:a16="http://schemas.microsoft.com/office/drawing/2014/main" id="{FCD04981-F402-41F1-A3E0-3C7D90F62F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69" b="97305" l="10000" r="97500">
                          <a14:foregroundMark x1="45573" y1="87422" x2="48542" y2="87422"/>
                          <a14:foregroundMark x1="37917" y1="86836" x2="39375" y2="90547"/>
                          <a14:foregroundMark x1="52865" y1="85938" x2="69479" y2="86445"/>
                          <a14:foregroundMark x1="89323" y1="75469" x2="93542" y2="94648"/>
                          <a14:backgroundMark x1="42396" y1="88164" x2="42188" y2="87031"/>
                        </a14:backgroundRemoval>
                      </a14:imgEffect>
                    </a14:imgLayer>
                  </a14:imgProps>
                </a:ext>
                <a:ext uri="{28A0092B-C50C-407E-A947-70E740481C1C}">
                  <a14:useLocalDpi xmlns:a14="http://schemas.microsoft.com/office/drawing/2010/main" val="0"/>
                </a:ext>
              </a:extLst>
            </a:blip>
            <a:srcRect l="20201" r="11964" b="7304"/>
            <a:stretch/>
          </p:blipFill>
          <p:spPr>
            <a:xfrm>
              <a:off x="741705" y="1599174"/>
              <a:ext cx="3753947" cy="6839788"/>
            </a:xfrm>
            <a:prstGeom prst="rect">
              <a:avLst/>
            </a:prstGeom>
          </p:spPr>
        </p:pic>
      </p:grpSp>
      <p:sp>
        <p:nvSpPr>
          <p:cNvPr id="7" name="Footer Placeholder 6">
            <a:extLst>
              <a:ext uri="{FF2B5EF4-FFF2-40B4-BE49-F238E27FC236}">
                <a16:creationId xmlns="" xmlns:a16="http://schemas.microsoft.com/office/drawing/2014/main"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 name="Group 1">
            <a:extLst>
              <a:ext uri="{FF2B5EF4-FFF2-40B4-BE49-F238E27FC236}">
                <a16:creationId xmlns="" xmlns:a16="http://schemas.microsoft.com/office/drawing/2014/main" id="{A1FC5221-2030-4766-962C-163E80993A3B}"/>
              </a:ext>
            </a:extLst>
          </p:cNvPr>
          <p:cNvGrpSpPr/>
          <p:nvPr/>
        </p:nvGrpSpPr>
        <p:grpSpPr>
          <a:xfrm>
            <a:off x="11369361" y="1014098"/>
            <a:ext cx="3753947" cy="7948154"/>
            <a:chOff x="4706787" y="1682854"/>
            <a:chExt cx="3753947" cy="7948154"/>
          </a:xfrm>
        </p:grpSpPr>
        <p:sp>
          <p:nvSpPr>
            <p:cNvPr id="5" name="TextBox 4"/>
            <p:cNvSpPr txBox="1"/>
            <p:nvPr/>
          </p:nvSpPr>
          <p:spPr>
            <a:xfrm>
              <a:off x="5010481" y="8923122"/>
              <a:ext cx="2994731" cy="707886"/>
            </a:xfrm>
            <a:prstGeom prst="rect">
              <a:avLst/>
            </a:prstGeom>
            <a:noFill/>
          </p:spPr>
          <p:txBody>
            <a:bodyPr wrap="none" rtlCol="0">
              <a:spAutoFit/>
            </a:bodyPr>
            <a:lstStyle/>
            <a:p>
              <a:r>
                <a:rPr lang="en-US" sz="4000" b="1"/>
                <a:t>SLAVE TDS</a:t>
              </a:r>
              <a:endParaRPr lang="vi-VN" sz="4000" b="1"/>
            </a:p>
          </p:txBody>
        </p:sp>
        <p:pic>
          <p:nvPicPr>
            <p:cNvPr id="18" name="Picture 17">
              <a:extLst>
                <a:ext uri="{FF2B5EF4-FFF2-40B4-BE49-F238E27FC236}">
                  <a16:creationId xmlns="" xmlns:a16="http://schemas.microsoft.com/office/drawing/2014/main" id="{EDF09F21-DEEF-497D-9928-AC7CDE1A57C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13" b="99727" l="20052" r="97865">
                          <a14:foregroundMark x1="81042" y1="81797" x2="84531" y2="81953"/>
                          <a14:foregroundMark x1="89688" y1="79023" x2="97083" y2="85859"/>
                          <a14:foregroundMark x1="92656" y1="79375" x2="97083" y2="83633"/>
                          <a14:foregroundMark x1="46250" y1="95859" x2="49688" y2="95664"/>
                          <a14:foregroundMark x1="40833" y1="95859" x2="41302" y2="99023"/>
                          <a14:backgroundMark x1="45521" y1="98086" x2="46979" y2="99180"/>
                        </a14:backgroundRemoval>
                      </a14:imgEffect>
                    </a14:imgLayer>
                  </a14:imgProps>
                </a:ext>
                <a:ext uri="{28A0092B-C50C-407E-A947-70E740481C1C}">
                  <a14:useLocalDpi xmlns:a14="http://schemas.microsoft.com/office/drawing/2010/main" val="0"/>
                </a:ext>
              </a:extLst>
            </a:blip>
            <a:srcRect l="18625" r="6362"/>
            <a:stretch/>
          </p:blipFill>
          <p:spPr>
            <a:xfrm>
              <a:off x="4706787" y="1682854"/>
              <a:ext cx="3753947" cy="6672428"/>
            </a:xfrm>
            <a:prstGeom prst="rect">
              <a:avLst/>
            </a:prstGeom>
          </p:spPr>
        </p:pic>
      </p:grpSp>
      <p:grpSp>
        <p:nvGrpSpPr>
          <p:cNvPr id="69" name="Group 68">
            <a:extLst>
              <a:ext uri="{FF2B5EF4-FFF2-40B4-BE49-F238E27FC236}">
                <a16:creationId xmlns="" xmlns:a16="http://schemas.microsoft.com/office/drawing/2014/main" id="{7BF0B4C2-CF06-425C-BB9E-F780A7803239}"/>
              </a:ext>
            </a:extLst>
          </p:cNvPr>
          <p:cNvGrpSpPr/>
          <p:nvPr/>
        </p:nvGrpSpPr>
        <p:grpSpPr>
          <a:xfrm>
            <a:off x="5233235" y="3548646"/>
            <a:ext cx="7519621" cy="1097280"/>
            <a:chOff x="5233235" y="3548646"/>
            <a:chExt cx="7519621" cy="1097280"/>
          </a:xfrm>
        </p:grpSpPr>
        <p:sp>
          <p:nvSpPr>
            <p:cNvPr id="24" name="Rectangle: Rounded Corners 23">
              <a:extLst>
                <a:ext uri="{FF2B5EF4-FFF2-40B4-BE49-F238E27FC236}">
                  <a16:creationId xmlns="" xmlns:a16="http://schemas.microsoft.com/office/drawing/2014/main" id="{5C51AA90-41AE-4536-8377-AD8F376B46BD}"/>
                </a:ext>
              </a:extLst>
            </p:cNvPr>
            <p:cNvSpPr/>
            <p:nvPr/>
          </p:nvSpPr>
          <p:spPr>
            <a:xfrm>
              <a:off x="8496966" y="354864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Uno R3</a:t>
              </a:r>
              <a:endParaRPr lang="vi-VN" sz="3200" b="1">
                <a:solidFill>
                  <a:schemeClr val="accent4">
                    <a:lumMod val="50000"/>
                  </a:schemeClr>
                </a:solidFill>
              </a:endParaRPr>
            </a:p>
          </p:txBody>
        </p:sp>
        <p:cxnSp>
          <p:nvCxnSpPr>
            <p:cNvPr id="28" name="Straight Connector 27">
              <a:extLst>
                <a:ext uri="{FF2B5EF4-FFF2-40B4-BE49-F238E27FC236}">
                  <a16:creationId xmlns="" xmlns:a16="http://schemas.microsoft.com/office/drawing/2014/main" id="{9D439F52-679B-4F17-B4B9-018CA8A0CE9B}"/>
                </a:ext>
              </a:extLst>
            </p:cNvPr>
            <p:cNvCxnSpPr>
              <a:cxnSpLocks/>
              <a:endCxn id="24" idx="3"/>
            </p:cNvCxnSpPr>
            <p:nvPr/>
          </p:nvCxnSpPr>
          <p:spPr>
            <a:xfrm flipH="1">
              <a:off x="10411896" y="4081084"/>
              <a:ext cx="2340960" cy="16202"/>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00E2989-6681-4E0D-BCF0-8964A25BD529}"/>
                </a:ext>
              </a:extLst>
            </p:cNvPr>
            <p:cNvCxnSpPr>
              <a:cxnSpLocks/>
              <a:endCxn id="24" idx="1"/>
            </p:cNvCxnSpPr>
            <p:nvPr/>
          </p:nvCxnSpPr>
          <p:spPr>
            <a:xfrm>
              <a:off x="5233235" y="4089592"/>
              <a:ext cx="3263731" cy="769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 xmlns:a16="http://schemas.microsoft.com/office/drawing/2014/main" id="{E8887E28-3CD0-45F6-B7C3-CF49C867A2F0}"/>
              </a:ext>
            </a:extLst>
          </p:cNvPr>
          <p:cNvGrpSpPr/>
          <p:nvPr/>
        </p:nvGrpSpPr>
        <p:grpSpPr>
          <a:xfrm>
            <a:off x="5905500" y="4182238"/>
            <a:ext cx="7804668" cy="2645308"/>
            <a:chOff x="5905500" y="4182238"/>
            <a:chExt cx="7804668" cy="2645308"/>
          </a:xfrm>
        </p:grpSpPr>
        <p:sp>
          <p:nvSpPr>
            <p:cNvPr id="25" name="Rectangle: Rounded Corners 24">
              <a:extLst>
                <a:ext uri="{FF2B5EF4-FFF2-40B4-BE49-F238E27FC236}">
                  <a16:creationId xmlns="" xmlns:a16="http://schemas.microsoft.com/office/drawing/2014/main" id="{EFD363E2-FB93-4B1C-B18F-261B064F5FCB}"/>
                </a:ext>
              </a:extLst>
            </p:cNvPr>
            <p:cNvSpPr/>
            <p:nvPr/>
          </p:nvSpPr>
          <p:spPr>
            <a:xfrm>
              <a:off x="8496966" y="573026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LoRa</a:t>
              </a:r>
              <a:endParaRPr lang="vi-VN" sz="3200" b="1">
                <a:solidFill>
                  <a:schemeClr val="accent4">
                    <a:lumMod val="50000"/>
                  </a:schemeClr>
                </a:solidFill>
              </a:endParaRPr>
            </a:p>
          </p:txBody>
        </p:sp>
        <p:cxnSp>
          <p:nvCxnSpPr>
            <p:cNvPr id="35" name="Straight Connector 34">
              <a:extLst>
                <a:ext uri="{FF2B5EF4-FFF2-40B4-BE49-F238E27FC236}">
                  <a16:creationId xmlns="" xmlns:a16="http://schemas.microsoft.com/office/drawing/2014/main" id="{E7CE1F0C-434A-4177-874A-1B80F2C7A201}"/>
                </a:ext>
              </a:extLst>
            </p:cNvPr>
            <p:cNvCxnSpPr>
              <a:cxnSpLocks/>
              <a:endCxn id="25" idx="1"/>
            </p:cNvCxnSpPr>
            <p:nvPr/>
          </p:nvCxnSpPr>
          <p:spPr>
            <a:xfrm>
              <a:off x="5905500" y="4584556"/>
              <a:ext cx="2591466" cy="1694350"/>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EA716728-3F6B-45AE-A71B-636D43969463}"/>
                </a:ext>
              </a:extLst>
            </p:cNvPr>
            <p:cNvCxnSpPr>
              <a:cxnSpLocks/>
              <a:endCxn id="25" idx="3"/>
            </p:cNvCxnSpPr>
            <p:nvPr/>
          </p:nvCxnSpPr>
          <p:spPr>
            <a:xfrm flipH="1">
              <a:off x="10411896" y="4182238"/>
              <a:ext cx="3298272" cy="2096668"/>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 xmlns:a16="http://schemas.microsoft.com/office/drawing/2014/main" id="{F367CE88-CD97-4FFD-9572-C7767E6EB04D}"/>
              </a:ext>
            </a:extLst>
          </p:cNvPr>
          <p:cNvGrpSpPr/>
          <p:nvPr/>
        </p:nvGrpSpPr>
        <p:grpSpPr>
          <a:xfrm>
            <a:off x="5016137" y="6171396"/>
            <a:ext cx="7736719" cy="2837769"/>
            <a:chOff x="5016137" y="6171396"/>
            <a:chExt cx="7736719" cy="2837769"/>
          </a:xfrm>
        </p:grpSpPr>
        <p:sp>
          <p:nvSpPr>
            <p:cNvPr id="21" name="Rectangle: Rounded Corners 20">
              <a:extLst>
                <a:ext uri="{FF2B5EF4-FFF2-40B4-BE49-F238E27FC236}">
                  <a16:creationId xmlns="" xmlns:a16="http://schemas.microsoft.com/office/drawing/2014/main" id="{AEE12D2A-9870-4770-A9F9-0995A5F91652}"/>
                </a:ext>
              </a:extLst>
            </p:cNvPr>
            <p:cNvSpPr/>
            <p:nvPr/>
          </p:nvSpPr>
          <p:spPr>
            <a:xfrm>
              <a:off x="8496966" y="7911885"/>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Relay</a:t>
              </a:r>
            </a:p>
            <a:p>
              <a:pPr algn="ctr"/>
              <a:r>
                <a:rPr lang="en-US" sz="3200" b="1">
                  <a:solidFill>
                    <a:schemeClr val="accent4">
                      <a:lumMod val="50000"/>
                    </a:schemeClr>
                  </a:solidFill>
                </a:rPr>
                <a:t>4 kênh</a:t>
              </a:r>
              <a:endParaRPr lang="vi-VN" sz="3200" b="1">
                <a:solidFill>
                  <a:schemeClr val="accent4">
                    <a:lumMod val="50000"/>
                  </a:schemeClr>
                </a:solidFill>
              </a:endParaRPr>
            </a:p>
          </p:txBody>
        </p:sp>
        <p:cxnSp>
          <p:nvCxnSpPr>
            <p:cNvPr id="41" name="Straight Connector 40">
              <a:extLst>
                <a:ext uri="{FF2B5EF4-FFF2-40B4-BE49-F238E27FC236}">
                  <a16:creationId xmlns="" xmlns:a16="http://schemas.microsoft.com/office/drawing/2014/main" id="{83C62578-9347-493C-BC97-A9E225408CEB}"/>
                </a:ext>
              </a:extLst>
            </p:cNvPr>
            <p:cNvCxnSpPr>
              <a:cxnSpLocks/>
              <a:endCxn id="21" idx="1"/>
            </p:cNvCxnSpPr>
            <p:nvPr/>
          </p:nvCxnSpPr>
          <p:spPr>
            <a:xfrm>
              <a:off x="5016137" y="6171396"/>
              <a:ext cx="3480829" cy="2289129"/>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C495CF4F-28B2-4795-A3FF-D3A5F87CBD6D}"/>
                </a:ext>
              </a:extLst>
            </p:cNvPr>
            <p:cNvCxnSpPr>
              <a:cxnSpLocks/>
              <a:endCxn id="21" idx="3"/>
            </p:cNvCxnSpPr>
            <p:nvPr/>
          </p:nvCxnSpPr>
          <p:spPr>
            <a:xfrm flipH="1">
              <a:off x="10411896" y="6171396"/>
              <a:ext cx="2340960" cy="2289129"/>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 xmlns:a16="http://schemas.microsoft.com/office/drawing/2014/main" id="{B8CD3FAD-E3F2-4286-8C0F-A99550A970A9}"/>
              </a:ext>
            </a:extLst>
          </p:cNvPr>
          <p:cNvGrpSpPr/>
          <p:nvPr/>
        </p:nvGrpSpPr>
        <p:grpSpPr>
          <a:xfrm>
            <a:off x="13451868" y="2777800"/>
            <a:ext cx="4392033" cy="2131844"/>
            <a:chOff x="13451868" y="2777800"/>
            <a:chExt cx="4392033" cy="2131844"/>
          </a:xfrm>
        </p:grpSpPr>
        <p:sp>
          <p:nvSpPr>
            <p:cNvPr id="26" name="Rectangle: Rounded Corners 25">
              <a:extLst>
                <a:ext uri="{FF2B5EF4-FFF2-40B4-BE49-F238E27FC236}">
                  <a16:creationId xmlns="" xmlns:a16="http://schemas.microsoft.com/office/drawing/2014/main" id="{4D882A90-78F4-43E0-AE53-093A551FA6BC}"/>
                </a:ext>
              </a:extLst>
            </p:cNvPr>
            <p:cNvSpPr/>
            <p:nvPr/>
          </p:nvSpPr>
          <p:spPr>
            <a:xfrm>
              <a:off x="15928971" y="277780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L298</a:t>
              </a:r>
              <a:endParaRPr lang="vi-VN" sz="3200" b="1">
                <a:solidFill>
                  <a:schemeClr val="accent4">
                    <a:lumMod val="50000"/>
                  </a:schemeClr>
                </a:solidFill>
              </a:endParaRPr>
            </a:p>
          </p:txBody>
        </p:sp>
        <p:cxnSp>
          <p:nvCxnSpPr>
            <p:cNvPr id="46" name="Straight Connector 45">
              <a:extLst>
                <a:ext uri="{FF2B5EF4-FFF2-40B4-BE49-F238E27FC236}">
                  <a16:creationId xmlns="" xmlns:a16="http://schemas.microsoft.com/office/drawing/2014/main" id="{89C1F363-A543-4695-8071-E0BAF1FFB2D5}"/>
                </a:ext>
              </a:extLst>
            </p:cNvPr>
            <p:cNvCxnSpPr>
              <a:cxnSpLocks/>
              <a:endCxn id="26" idx="1"/>
            </p:cNvCxnSpPr>
            <p:nvPr/>
          </p:nvCxnSpPr>
          <p:spPr>
            <a:xfrm flipV="1">
              <a:off x="13451868" y="3326440"/>
              <a:ext cx="2477103" cy="158320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 xmlns:a16="http://schemas.microsoft.com/office/drawing/2014/main" id="{A63E3F2C-4BD9-4B5C-8D05-964EDF2ABCF7}"/>
              </a:ext>
            </a:extLst>
          </p:cNvPr>
          <p:cNvGrpSpPr/>
          <p:nvPr/>
        </p:nvGrpSpPr>
        <p:grpSpPr>
          <a:xfrm>
            <a:off x="648000" y="2777800"/>
            <a:ext cx="3788640" cy="2074944"/>
            <a:chOff x="648000" y="2777800"/>
            <a:chExt cx="3788640" cy="2074944"/>
          </a:xfrm>
        </p:grpSpPr>
        <p:sp>
          <p:nvSpPr>
            <p:cNvPr id="9" name="Rectangle: Rounded Corners 8">
              <a:extLst>
                <a:ext uri="{FF2B5EF4-FFF2-40B4-BE49-F238E27FC236}">
                  <a16:creationId xmlns="" xmlns:a16="http://schemas.microsoft.com/office/drawing/2014/main" id="{8BE6D9E7-597D-40AF-ACA7-D18BEF38BA1A}"/>
                </a:ext>
              </a:extLst>
            </p:cNvPr>
            <p:cNvSpPr/>
            <p:nvPr/>
          </p:nvSpPr>
          <p:spPr>
            <a:xfrm>
              <a:off x="648000" y="277780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L298</a:t>
              </a:r>
              <a:endParaRPr lang="vi-VN" sz="3200" b="1">
                <a:solidFill>
                  <a:schemeClr val="accent4">
                    <a:lumMod val="50000"/>
                  </a:schemeClr>
                </a:solidFill>
              </a:endParaRPr>
            </a:p>
          </p:txBody>
        </p:sp>
        <p:cxnSp>
          <p:nvCxnSpPr>
            <p:cNvPr id="48" name="Straight Connector 47">
              <a:extLst>
                <a:ext uri="{FF2B5EF4-FFF2-40B4-BE49-F238E27FC236}">
                  <a16:creationId xmlns="" xmlns:a16="http://schemas.microsoft.com/office/drawing/2014/main" id="{D9F89E47-8379-4C0F-BAF6-A2DDE21B6B4E}"/>
                </a:ext>
              </a:extLst>
            </p:cNvPr>
            <p:cNvCxnSpPr>
              <a:cxnSpLocks/>
              <a:endCxn id="9" idx="3"/>
            </p:cNvCxnSpPr>
            <p:nvPr/>
          </p:nvCxnSpPr>
          <p:spPr>
            <a:xfrm flipH="1" flipV="1">
              <a:off x="2562930" y="3326440"/>
              <a:ext cx="1873710" cy="152630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 xmlns:a16="http://schemas.microsoft.com/office/drawing/2014/main" id="{08699612-96A5-4FC1-A42A-7C1448D10A83}"/>
              </a:ext>
            </a:extLst>
          </p:cNvPr>
          <p:cNvGrpSpPr/>
          <p:nvPr/>
        </p:nvGrpSpPr>
        <p:grpSpPr>
          <a:xfrm>
            <a:off x="648000" y="6440590"/>
            <a:ext cx="3788640" cy="1097280"/>
            <a:chOff x="648000" y="6440590"/>
            <a:chExt cx="3788640" cy="1097280"/>
          </a:xfrm>
        </p:grpSpPr>
        <p:sp>
          <p:nvSpPr>
            <p:cNvPr id="23" name="Rectangle: Rounded Corners 22">
              <a:extLst>
                <a:ext uri="{FF2B5EF4-FFF2-40B4-BE49-F238E27FC236}">
                  <a16:creationId xmlns="" xmlns:a16="http://schemas.microsoft.com/office/drawing/2014/main" id="{BBC77027-16A8-4ECA-969A-397CAA3FB93B}"/>
                </a:ext>
              </a:extLst>
            </p:cNvPr>
            <p:cNvSpPr/>
            <p:nvPr/>
          </p:nvSpPr>
          <p:spPr>
            <a:xfrm>
              <a:off x="648000" y="644059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pH</a:t>
              </a:r>
              <a:endParaRPr lang="vi-VN" sz="3200" b="1">
                <a:solidFill>
                  <a:schemeClr val="accent4">
                    <a:lumMod val="50000"/>
                  </a:schemeClr>
                </a:solidFill>
              </a:endParaRPr>
            </a:p>
          </p:txBody>
        </p:sp>
        <p:cxnSp>
          <p:nvCxnSpPr>
            <p:cNvPr id="50" name="Straight Connector 49">
              <a:extLst>
                <a:ext uri="{FF2B5EF4-FFF2-40B4-BE49-F238E27FC236}">
                  <a16:creationId xmlns="" xmlns:a16="http://schemas.microsoft.com/office/drawing/2014/main" id="{DF3307F3-21F2-40A7-B361-968A788A3CE7}"/>
                </a:ext>
              </a:extLst>
            </p:cNvPr>
            <p:cNvCxnSpPr>
              <a:cxnSpLocks/>
              <a:endCxn id="23" idx="3"/>
            </p:cNvCxnSpPr>
            <p:nvPr/>
          </p:nvCxnSpPr>
          <p:spPr>
            <a:xfrm flipH="1">
              <a:off x="2562930" y="6885344"/>
              <a:ext cx="1873710" cy="103886"/>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 xmlns:a16="http://schemas.microsoft.com/office/drawing/2014/main" id="{5FA9019B-24BE-46EB-B91C-D4D79B596E4C}"/>
              </a:ext>
            </a:extLst>
          </p:cNvPr>
          <p:cNvGrpSpPr/>
          <p:nvPr/>
        </p:nvGrpSpPr>
        <p:grpSpPr>
          <a:xfrm>
            <a:off x="12240223" y="5292899"/>
            <a:ext cx="5608821" cy="1975777"/>
            <a:chOff x="12240223" y="5292899"/>
            <a:chExt cx="5608821" cy="1975777"/>
          </a:xfrm>
        </p:grpSpPr>
        <p:sp>
          <p:nvSpPr>
            <p:cNvPr id="27" name="Rectangle: Rounded Corners 26">
              <a:extLst>
                <a:ext uri="{FF2B5EF4-FFF2-40B4-BE49-F238E27FC236}">
                  <a16:creationId xmlns="" xmlns:a16="http://schemas.microsoft.com/office/drawing/2014/main" id="{6D8B0AEB-0B84-4698-9BAC-589C7767B953}"/>
                </a:ext>
              </a:extLst>
            </p:cNvPr>
            <p:cNvSpPr/>
            <p:nvPr/>
          </p:nvSpPr>
          <p:spPr>
            <a:xfrm>
              <a:off x="15934114" y="617139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TDS</a:t>
              </a:r>
              <a:endParaRPr lang="vi-VN" sz="3200" b="1">
                <a:solidFill>
                  <a:schemeClr val="accent4">
                    <a:lumMod val="50000"/>
                  </a:schemeClr>
                </a:solidFill>
              </a:endParaRPr>
            </a:p>
          </p:txBody>
        </p:sp>
        <p:cxnSp>
          <p:nvCxnSpPr>
            <p:cNvPr id="52" name="Straight Connector 51">
              <a:extLst>
                <a:ext uri="{FF2B5EF4-FFF2-40B4-BE49-F238E27FC236}">
                  <a16:creationId xmlns="" xmlns:a16="http://schemas.microsoft.com/office/drawing/2014/main" id="{1294CDC1-E258-41B3-90C9-073069FD2E2B}"/>
                </a:ext>
              </a:extLst>
            </p:cNvPr>
            <p:cNvCxnSpPr>
              <a:cxnSpLocks/>
              <a:endCxn id="27" idx="1"/>
            </p:cNvCxnSpPr>
            <p:nvPr/>
          </p:nvCxnSpPr>
          <p:spPr>
            <a:xfrm>
              <a:off x="12240223" y="5292899"/>
              <a:ext cx="3693891" cy="1427137"/>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 xmlns:a16="http://schemas.microsoft.com/office/drawing/2014/main" id="{68301118-FBE9-457F-B14F-9E02F5BFF289}"/>
              </a:ext>
            </a:extLst>
          </p:cNvPr>
          <p:cNvGrpSpPr/>
          <p:nvPr/>
        </p:nvGrpSpPr>
        <p:grpSpPr>
          <a:xfrm>
            <a:off x="5569367" y="1367026"/>
            <a:ext cx="7899101" cy="2325908"/>
            <a:chOff x="5569367" y="1367026"/>
            <a:chExt cx="7899101" cy="2325908"/>
          </a:xfrm>
        </p:grpSpPr>
        <p:sp>
          <p:nvSpPr>
            <p:cNvPr id="54" name="Rectangle: Rounded Corners 53">
              <a:extLst>
                <a:ext uri="{FF2B5EF4-FFF2-40B4-BE49-F238E27FC236}">
                  <a16:creationId xmlns="" xmlns:a16="http://schemas.microsoft.com/office/drawing/2014/main" id="{5958BE4A-B236-41E7-82A3-827F2D8DA154}"/>
                </a:ext>
              </a:extLst>
            </p:cNvPr>
            <p:cNvSpPr/>
            <p:nvPr/>
          </p:nvSpPr>
          <p:spPr>
            <a:xfrm>
              <a:off x="8496966" y="136702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Nguồn</a:t>
              </a:r>
              <a:endParaRPr lang="vi-VN" sz="3200" b="1">
                <a:solidFill>
                  <a:schemeClr val="accent4">
                    <a:lumMod val="50000"/>
                  </a:schemeClr>
                </a:solidFill>
              </a:endParaRPr>
            </a:p>
          </p:txBody>
        </p:sp>
        <p:cxnSp>
          <p:nvCxnSpPr>
            <p:cNvPr id="61" name="Straight Connector 60">
              <a:extLst>
                <a:ext uri="{FF2B5EF4-FFF2-40B4-BE49-F238E27FC236}">
                  <a16:creationId xmlns="" xmlns:a16="http://schemas.microsoft.com/office/drawing/2014/main" id="{B1847F9B-BA53-4440-8DBE-DE96F7809977}"/>
                </a:ext>
              </a:extLst>
            </p:cNvPr>
            <p:cNvCxnSpPr>
              <a:cxnSpLocks/>
              <a:endCxn id="54" idx="1"/>
            </p:cNvCxnSpPr>
            <p:nvPr/>
          </p:nvCxnSpPr>
          <p:spPr>
            <a:xfrm flipV="1">
              <a:off x="5569367" y="1915666"/>
              <a:ext cx="2927599" cy="1777268"/>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9C92DEE6-3393-468F-B3F4-08E48F6604EF}"/>
                </a:ext>
              </a:extLst>
            </p:cNvPr>
            <p:cNvCxnSpPr>
              <a:cxnSpLocks/>
              <a:endCxn id="54" idx="3"/>
            </p:cNvCxnSpPr>
            <p:nvPr/>
          </p:nvCxnSpPr>
          <p:spPr>
            <a:xfrm flipH="1" flipV="1">
              <a:off x="10411896" y="1915666"/>
              <a:ext cx="3056572" cy="164589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89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500"/>
                                        <p:tgtEl>
                                          <p:spTgt spid="67"/>
                                        </p:tgtEl>
                                      </p:cBhvr>
                                    </p:animEffect>
                                  </p:childTnLst>
                                </p:cTn>
                              </p:par>
                              <p:par>
                                <p:cTn id="16" presetID="22" presetClass="entr" presetSubtype="8"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wipe(left)">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right)">
                                      <p:cBhvr>
                                        <p:cTn id="23" dur="500"/>
                                        <p:tgtEl>
                                          <p:spTgt spid="74"/>
                                        </p:tgtEl>
                                      </p:cBhvr>
                                    </p:animEffect>
                                  </p:childTnLst>
                                </p:cTn>
                              </p:par>
                              <p:par>
                                <p:cTn id="24" presetID="22" presetClass="entr" presetSubtype="8"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barn(inVertical)">
                                      <p:cBhvr>
                                        <p:cTn id="3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21</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905500"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563285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SLAVE THỰC TẾ</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itle 1">
            <a:extLst>
              <a:ext uri="{FF2B5EF4-FFF2-40B4-BE49-F238E27FC236}">
                <a16:creationId xmlns="" xmlns:a16="http://schemas.microsoft.com/office/drawing/2014/main" id="{F51769DC-7407-4703-A4D3-9F35DB07E618}"/>
              </a:ext>
            </a:extLst>
          </p:cNvPr>
          <p:cNvSpPr txBox="1">
            <a:spLocks/>
          </p:cNvSpPr>
          <p:nvPr/>
        </p:nvSpPr>
        <p:spPr>
          <a:xfrm flipH="1">
            <a:off x="13956576" y="548256"/>
            <a:ext cx="3423107"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a:solidFill>
                  <a:schemeClr val="bg1"/>
                </a:solidFill>
                <a:latin typeface="+mn-lt"/>
                <a:cs typeface="Times New Roman" panose="02020603050405020304" pitchFamily="18" charset="0"/>
              </a:rPr>
              <a:t>GIẢI PHÁP : </a:t>
            </a:r>
          </a:p>
        </p:txBody>
      </p:sp>
      <p:sp>
        <p:nvSpPr>
          <p:cNvPr id="22" name="AutoShape 4" descr="Kết quả hình ảnh cho gateway lora icon">
            <a:extLst>
              <a:ext uri="{FF2B5EF4-FFF2-40B4-BE49-F238E27FC236}">
                <a16:creationId xmlns="" xmlns:a16="http://schemas.microsoft.com/office/drawing/2014/main"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 xmlns:a16="http://schemas.microsoft.com/office/drawing/2014/main"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 name="Picture 1">
            <a:extLst>
              <a:ext uri="{FF2B5EF4-FFF2-40B4-BE49-F238E27FC236}">
                <a16:creationId xmlns="" xmlns:a16="http://schemas.microsoft.com/office/drawing/2014/main" id="{E7A93881-EB34-45D9-B622-ACE5C96B1BBE}"/>
              </a:ext>
            </a:extLst>
          </p:cNvPr>
          <p:cNvPicPr>
            <a:picLocks noChangeAspect="1"/>
          </p:cNvPicPr>
          <p:nvPr/>
        </p:nvPicPr>
        <p:blipFill rotWithShape="1">
          <a:blip r:embed="rId3"/>
          <a:srcRect l="32620" t="14243" r="15172" b="7261"/>
          <a:stretch/>
        </p:blipFill>
        <p:spPr>
          <a:xfrm>
            <a:off x="648000" y="1401760"/>
            <a:ext cx="4027909" cy="8074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 xmlns:a16="http://schemas.microsoft.com/office/drawing/2014/main" id="{52C776D2-A938-4243-9FD9-8DF1CDE38456}"/>
              </a:ext>
            </a:extLst>
          </p:cNvPr>
          <p:cNvPicPr>
            <a:picLocks noChangeAspect="1"/>
          </p:cNvPicPr>
          <p:nvPr/>
        </p:nvPicPr>
        <p:blipFill>
          <a:blip r:embed="rId4"/>
          <a:stretch>
            <a:fillRect/>
          </a:stretch>
        </p:blipFill>
        <p:spPr>
          <a:xfrm>
            <a:off x="6156160" y="1432240"/>
            <a:ext cx="10718676" cy="8039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 4">
            <a:extLst>
              <a:ext uri="{FF2B5EF4-FFF2-40B4-BE49-F238E27FC236}">
                <a16:creationId xmlns="" xmlns:a16="http://schemas.microsoft.com/office/drawing/2014/main" id="{4D62450A-1018-4952-A27A-04507ECFEB1D}"/>
              </a:ext>
            </a:extLst>
          </p:cNvPr>
          <p:cNvSpPr/>
          <p:nvPr/>
        </p:nvSpPr>
        <p:spPr>
          <a:xfrm>
            <a:off x="5139065" y="690745"/>
            <a:ext cx="4994692" cy="505175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 name="Straight Arrow Connector 7">
            <a:extLst>
              <a:ext uri="{FF2B5EF4-FFF2-40B4-BE49-F238E27FC236}">
                <a16:creationId xmlns="" xmlns:a16="http://schemas.microsoft.com/office/drawing/2014/main" id="{6E962400-FC0A-4DDB-82E0-E328CAD12727}"/>
              </a:ext>
            </a:extLst>
          </p:cNvPr>
          <p:cNvCxnSpPr>
            <a:cxnSpLocks/>
          </p:cNvCxnSpPr>
          <p:nvPr/>
        </p:nvCxnSpPr>
        <p:spPr>
          <a:xfrm flipH="1">
            <a:off x="4675909" y="5044247"/>
            <a:ext cx="1194612" cy="1085004"/>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07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22</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206741" cy="1107034"/>
            <a:chOff x="-38100" y="3720664"/>
            <a:chExt cx="4142212" cy="690756"/>
          </a:xfrm>
          <a:solidFill>
            <a:schemeClr val="accent3">
              <a:lumMod val="50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7683432"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THE THINGS NETWORK</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6" name="Picture 5">
            <a:extLst>
              <a:ext uri="{FF2B5EF4-FFF2-40B4-BE49-F238E27FC236}">
                <a16:creationId xmlns="" xmlns:a16="http://schemas.microsoft.com/office/drawing/2014/main" id="{34EDE5B6-BB7A-4D48-9EA8-1DC8F40F763A}"/>
              </a:ext>
            </a:extLst>
          </p:cNvPr>
          <p:cNvPicPr>
            <a:picLocks noChangeAspect="1"/>
          </p:cNvPicPr>
          <p:nvPr/>
        </p:nvPicPr>
        <p:blipFill rotWithShape="1">
          <a:blip r:embed="rId3"/>
          <a:srcRect r="2572"/>
          <a:stretch/>
        </p:blipFill>
        <p:spPr>
          <a:xfrm>
            <a:off x="1" y="1307524"/>
            <a:ext cx="18288000" cy="8240521"/>
          </a:xfrm>
          <a:prstGeom prst="rect">
            <a:avLst/>
          </a:prstGeom>
        </p:spPr>
      </p:pic>
    </p:spTree>
    <p:extLst>
      <p:ext uri="{BB962C8B-B14F-4D97-AF65-F5344CB8AC3E}">
        <p14:creationId xmlns:p14="http://schemas.microsoft.com/office/powerpoint/2010/main" val="24745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23</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4275438"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3752129"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APP BLYNK</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052" name="Picture 4" descr="Buy SIM Free iPhone 6s 32GB Mobile Phone - Space Grey | SIM ...">
            <a:extLst>
              <a:ext uri="{FF2B5EF4-FFF2-40B4-BE49-F238E27FC236}">
                <a16:creationId xmlns="" xmlns:a16="http://schemas.microsoft.com/office/drawing/2014/main" id="{C729A307-66D1-457E-B7D8-F1FA1883A3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2397212"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uy SIM Free iPhone 6s 32GB Mobile Phone - Space Grey | SIM ...">
            <a:extLst>
              <a:ext uri="{FF2B5EF4-FFF2-40B4-BE49-F238E27FC236}">
                <a16:creationId xmlns="" xmlns:a16="http://schemas.microsoft.com/office/drawing/2014/main" id="{E823BFFA-0A0E-425F-947A-1FDB32089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7021254"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uy SIM Free iPhone 6s 32GB Mobile Phone - Space Grey | SIM ...">
            <a:extLst>
              <a:ext uri="{FF2B5EF4-FFF2-40B4-BE49-F238E27FC236}">
                <a16:creationId xmlns="" xmlns:a16="http://schemas.microsoft.com/office/drawing/2014/main" id="{BD2AC6FC-CAB5-4457-8FB9-9601ECDBA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11645296"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 xmlns:a16="http://schemas.microsoft.com/office/drawing/2014/main" id="{9A186A1E-DF51-4C0A-8106-A1774C5B0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4586" y="2305531"/>
            <a:ext cx="3142812" cy="5587223"/>
          </a:xfrm>
          <a:prstGeom prst="rect">
            <a:avLst/>
          </a:prstGeom>
        </p:spPr>
      </p:pic>
      <p:pic>
        <p:nvPicPr>
          <p:cNvPr id="18" name="Picture 17">
            <a:extLst>
              <a:ext uri="{FF2B5EF4-FFF2-40B4-BE49-F238E27FC236}">
                <a16:creationId xmlns="" xmlns:a16="http://schemas.microsoft.com/office/drawing/2014/main" id="{DFDCD7AC-D889-4BE4-BF69-7CE5369A23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80331" y="2349888"/>
            <a:ext cx="3142812" cy="5587223"/>
          </a:xfrm>
          <a:prstGeom prst="rect">
            <a:avLst/>
          </a:prstGeom>
        </p:spPr>
      </p:pic>
      <p:pic>
        <p:nvPicPr>
          <p:cNvPr id="19" name="Picture 18">
            <a:extLst>
              <a:ext uri="{FF2B5EF4-FFF2-40B4-BE49-F238E27FC236}">
                <a16:creationId xmlns="" xmlns:a16="http://schemas.microsoft.com/office/drawing/2014/main" id="{72C939C9-3903-4262-B9BC-51AB395831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004373" y="2349888"/>
            <a:ext cx="3142812" cy="5587223"/>
          </a:xfrm>
          <a:prstGeom prst="rect">
            <a:avLst/>
          </a:prstGeom>
        </p:spPr>
      </p:pic>
      <p:sp>
        <p:nvSpPr>
          <p:cNvPr id="6" name="TextBox 5">
            <a:extLst>
              <a:ext uri="{FF2B5EF4-FFF2-40B4-BE49-F238E27FC236}">
                <a16:creationId xmlns="" xmlns:a16="http://schemas.microsoft.com/office/drawing/2014/main" id="{8683E950-672E-4FE7-9FD5-C07E1A470DCE}"/>
              </a:ext>
            </a:extLst>
          </p:cNvPr>
          <p:cNvSpPr txBox="1"/>
          <p:nvPr/>
        </p:nvSpPr>
        <p:spPr>
          <a:xfrm>
            <a:off x="3591597" y="8840538"/>
            <a:ext cx="1550424" cy="507831"/>
          </a:xfrm>
          <a:prstGeom prst="rect">
            <a:avLst/>
          </a:prstGeom>
          <a:noFill/>
        </p:spPr>
        <p:txBody>
          <a:bodyPr wrap="none" rtlCol="0">
            <a:spAutoFit/>
          </a:bodyPr>
          <a:lstStyle/>
          <a:p>
            <a:r>
              <a:rPr lang="en-US" b="1" err="1"/>
              <a:t>Hiển</a:t>
            </a:r>
            <a:r>
              <a:rPr lang="en-US" b="1"/>
              <a:t> thị</a:t>
            </a:r>
          </a:p>
        </p:txBody>
      </p:sp>
      <p:sp>
        <p:nvSpPr>
          <p:cNvPr id="20" name="TextBox 19">
            <a:extLst>
              <a:ext uri="{FF2B5EF4-FFF2-40B4-BE49-F238E27FC236}">
                <a16:creationId xmlns="" xmlns:a16="http://schemas.microsoft.com/office/drawing/2014/main" id="{00BED1CC-1881-4331-9EE6-CC6C82922F9E}"/>
              </a:ext>
            </a:extLst>
          </p:cNvPr>
          <p:cNvSpPr txBox="1"/>
          <p:nvPr/>
        </p:nvSpPr>
        <p:spPr>
          <a:xfrm>
            <a:off x="8068056" y="8840538"/>
            <a:ext cx="2044149" cy="507831"/>
          </a:xfrm>
          <a:prstGeom prst="rect">
            <a:avLst/>
          </a:prstGeom>
          <a:noFill/>
        </p:spPr>
        <p:txBody>
          <a:bodyPr wrap="none" rtlCol="0">
            <a:spAutoFit/>
          </a:bodyPr>
          <a:lstStyle/>
          <a:p>
            <a:r>
              <a:rPr lang="en-US" b="1"/>
              <a:t>Điều khiển</a:t>
            </a:r>
          </a:p>
        </p:txBody>
      </p:sp>
      <p:sp>
        <p:nvSpPr>
          <p:cNvPr id="21" name="TextBox 20">
            <a:extLst>
              <a:ext uri="{FF2B5EF4-FFF2-40B4-BE49-F238E27FC236}">
                <a16:creationId xmlns="" xmlns:a16="http://schemas.microsoft.com/office/drawing/2014/main" id="{E9E2263E-EBDC-4D78-9F4A-615171BD9D01}"/>
              </a:ext>
            </a:extLst>
          </p:cNvPr>
          <p:cNvSpPr txBox="1"/>
          <p:nvPr/>
        </p:nvSpPr>
        <p:spPr>
          <a:xfrm>
            <a:off x="12985342" y="8840538"/>
            <a:ext cx="1394934" cy="507831"/>
          </a:xfrm>
          <a:prstGeom prst="rect">
            <a:avLst/>
          </a:prstGeom>
          <a:noFill/>
        </p:spPr>
        <p:txBody>
          <a:bodyPr wrap="none" rtlCol="0">
            <a:spAutoFit/>
          </a:bodyPr>
          <a:lstStyle/>
          <a:p>
            <a:r>
              <a:rPr lang="en-US" b="1" err="1"/>
              <a:t>Cài</a:t>
            </a:r>
            <a:r>
              <a:rPr lang="en-US" b="1"/>
              <a:t> đặt</a:t>
            </a:r>
          </a:p>
        </p:txBody>
      </p:sp>
    </p:spTree>
    <p:extLst>
      <p:ext uri="{BB962C8B-B14F-4D97-AF65-F5344CB8AC3E}">
        <p14:creationId xmlns:p14="http://schemas.microsoft.com/office/powerpoint/2010/main" val="280192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24</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1" y="162390"/>
            <a:ext cx="9813075"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10" y="404198"/>
            <a:ext cx="92897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DASHBOARD CỦA NODE-RED</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2" name="Picture 21">
            <a:extLst>
              <a:ext uri="{FF2B5EF4-FFF2-40B4-BE49-F238E27FC236}">
                <a16:creationId xmlns="" xmlns:a16="http://schemas.microsoft.com/office/drawing/2014/main" id="{99ABAE18-7352-43FD-8EF9-2AC633B4AC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8000" y="1926851"/>
            <a:ext cx="17010000" cy="6708201"/>
          </a:xfrm>
          <a:prstGeom prst="rect">
            <a:avLst/>
          </a:prstGeom>
          <a:noFill/>
          <a:ln>
            <a:noFill/>
          </a:ln>
        </p:spPr>
      </p:pic>
    </p:spTree>
    <p:extLst>
      <p:ext uri="{BB962C8B-B14F-4D97-AF65-F5344CB8AC3E}">
        <p14:creationId xmlns:p14="http://schemas.microsoft.com/office/powerpoint/2010/main" val="12944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images.unsplash.com/photo-1530545233050-3f0a5d0dd1ac?ixlib=rb-4.0.3&amp;ixid=MnwxMjA3fDB8MHxzZWFyY2h8NDd8fHNtYXJ0JTIwaG9tZXxlbnwwfHwwfHw%3D&amp;w=1000&amp;q=80"/>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t="54416" b="-1"/>
          <a:stretch/>
        </p:blipFill>
        <p:spPr bwMode="auto">
          <a:xfrm>
            <a:off x="0" y="-22450"/>
            <a:ext cx="18288000" cy="5218650"/>
          </a:xfrm>
          <a:prstGeom prst="rect">
            <a:avLst/>
          </a:prstGeom>
          <a:noFill/>
          <a:extLst>
            <a:ext uri="{909E8E84-426E-40DD-AFC4-6F175D3DCCD1}">
              <a14:hiddenFill xmlns:a14="http://schemas.microsoft.com/office/drawing/2010/main">
                <a:solidFill>
                  <a:srgbClr val="FFFFFF"/>
                </a:solidFill>
              </a14:hiddenFill>
            </a:ext>
          </a:extLst>
        </p:spPr>
      </p:pic>
      <p:sp>
        <p:nvSpPr>
          <p:cNvPr id="3" name="任意多边形: 形状 2">
            <a:extLst>
              <a:ext uri="{FF2B5EF4-FFF2-40B4-BE49-F238E27FC236}">
                <a16:creationId xmlns="" xmlns:a16="http://schemas.microsoft.com/office/drawing/2014/main" id="{710C9878-BAA2-4599-8AEA-C905075195A4}"/>
              </a:ext>
            </a:extLst>
          </p:cNvPr>
          <p:cNvSpPr/>
          <p:nvPr/>
        </p:nvSpPr>
        <p:spPr>
          <a:xfrm>
            <a:off x="0" y="-29266"/>
            <a:ext cx="18288000" cy="52186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4" name="菱形 3">
            <a:extLst>
              <a:ext uri="{FF2B5EF4-FFF2-40B4-BE49-F238E27FC236}">
                <a16:creationId xmlns="" xmlns:a16="http://schemas.microsoft.com/office/drawing/2014/main" id="{F4657F05-0016-476B-BBDC-AD8419B135F6}"/>
              </a:ext>
            </a:extLst>
          </p:cNvPr>
          <p:cNvSpPr/>
          <p:nvPr/>
        </p:nvSpPr>
        <p:spPr>
          <a:xfrm>
            <a:off x="4305300" y="343028"/>
            <a:ext cx="9677400" cy="9677400"/>
          </a:xfrm>
          <a:prstGeom prst="diamond">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2057528"/>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910511"/>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KẾT QUẢ</a:t>
            </a: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143750" y="2244754"/>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04</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27035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43149"/>
            <a:ext cx="18288000" cy="7153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0" y="162390"/>
            <a:ext cx="10934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63716" cy="648000"/>
          </a:xfrm>
        </p:spPr>
        <p:txBody>
          <a:bodyPr/>
          <a:lstStyle/>
          <a:p>
            <a:r>
              <a:rPr lang="en-US" b="1" spc="0" smtClean="0">
                <a:solidFill>
                  <a:schemeClr val="bg1"/>
                </a:solidFill>
                <a:latin typeface="+mn-lt"/>
                <a:cs typeface="Times New Roman" panose="02020603050405020304" pitchFamily="18" charset="0"/>
              </a:rPr>
              <a:t>MẠCH ĐIỀU KHIỂN TRUNG TÂM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26</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26</a:t>
            </a:fld>
            <a:endParaRPr lang="en-US" noProof="0"/>
          </a:p>
        </p:txBody>
      </p:sp>
      <p:pic>
        <p:nvPicPr>
          <p:cNvPr id="10" name="Picture 9"/>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469051" y="2495673"/>
            <a:ext cx="5538908" cy="5757975"/>
          </a:xfrm>
          <a:prstGeom prst="rect">
            <a:avLst/>
          </a:prstGeom>
        </p:spPr>
      </p:pic>
      <p:pic>
        <p:nvPicPr>
          <p:cNvPr id="12" name="Picture 11" descr="D:\Install\IMG_20221215_103955_075.jpg"/>
          <p:cNvPicPr/>
          <p:nvPr/>
        </p:nvPicPr>
        <p:blipFill rotWithShape="1">
          <a:blip r:embed="rId4" cstate="print">
            <a:extLst>
              <a:ext uri="{28A0092B-C50C-407E-A947-70E740481C1C}">
                <a14:useLocalDpi xmlns:a14="http://schemas.microsoft.com/office/drawing/2010/main" val="0"/>
              </a:ext>
            </a:extLst>
          </a:blip>
          <a:srcRect l="2095" t="10280" r="3874" b="19672"/>
          <a:stretch/>
        </p:blipFill>
        <p:spPr bwMode="auto">
          <a:xfrm rot="5400000">
            <a:off x="10369611" y="2308286"/>
            <a:ext cx="5757976" cy="6132750"/>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0182224" y="2495673"/>
            <a:ext cx="2038351" cy="1638177"/>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9523373" y="3305175"/>
            <a:ext cx="65885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05216" y="3051259"/>
            <a:ext cx="2318157" cy="507831"/>
          </a:xfrm>
          <a:prstGeom prst="rect">
            <a:avLst/>
          </a:prstGeom>
          <a:noFill/>
        </p:spPr>
        <p:txBody>
          <a:bodyPr wrap="square" rtlCol="0">
            <a:spAutoFit/>
          </a:bodyPr>
          <a:lstStyle/>
          <a:p>
            <a:r>
              <a:rPr lang="en-US" b="1" smtClean="0">
                <a:solidFill>
                  <a:srgbClr val="FF0000"/>
                </a:solidFill>
              </a:rPr>
              <a:t>Mạch nguồn</a:t>
            </a:r>
            <a:endParaRPr lang="en-US" b="1">
              <a:solidFill>
                <a:srgbClr val="FF0000"/>
              </a:solidFill>
            </a:endParaRPr>
          </a:p>
        </p:txBody>
      </p:sp>
      <p:sp>
        <p:nvSpPr>
          <p:cNvPr id="19" name="Rounded Rectangle 18"/>
          <p:cNvSpPr/>
          <p:nvPr/>
        </p:nvSpPr>
        <p:spPr>
          <a:xfrm>
            <a:off x="10677525" y="4200648"/>
            <a:ext cx="1095376" cy="780927"/>
          </a:xfrm>
          <a:prstGeom prst="roundRect">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9523373" y="4572000"/>
            <a:ext cx="1087477" cy="9525"/>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266965" y="4337195"/>
            <a:ext cx="2251482" cy="507831"/>
          </a:xfrm>
          <a:prstGeom prst="rect">
            <a:avLst/>
          </a:prstGeom>
          <a:noFill/>
        </p:spPr>
        <p:txBody>
          <a:bodyPr wrap="square" rtlCol="0">
            <a:spAutoFit/>
          </a:bodyPr>
          <a:lstStyle/>
          <a:p>
            <a:pPr algn="ctr"/>
            <a:r>
              <a:rPr lang="en-US" b="1" smtClean="0">
                <a:solidFill>
                  <a:schemeClr val="accent4">
                    <a:lumMod val="75000"/>
                  </a:schemeClr>
                </a:solidFill>
              </a:rPr>
              <a:t>ESP32-CAM</a:t>
            </a:r>
            <a:endParaRPr lang="en-US" b="1">
              <a:solidFill>
                <a:schemeClr val="accent4">
                  <a:lumMod val="75000"/>
                </a:schemeClr>
              </a:solidFill>
            </a:endParaRPr>
          </a:p>
        </p:txBody>
      </p:sp>
      <p:sp>
        <p:nvSpPr>
          <p:cNvPr id="23" name="Rounded Rectangle 22"/>
          <p:cNvSpPr/>
          <p:nvPr/>
        </p:nvSpPr>
        <p:spPr>
          <a:xfrm>
            <a:off x="10677525" y="5286374"/>
            <a:ext cx="1095376" cy="1724025"/>
          </a:xfrm>
          <a:prstGeom prst="roundRect">
            <a:avLst/>
          </a:prstGeom>
          <a:noFill/>
          <a:ln w="381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9523373" y="6136512"/>
            <a:ext cx="1087477" cy="9525"/>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53349" y="5892121"/>
            <a:ext cx="1765097" cy="507831"/>
          </a:xfrm>
          <a:prstGeom prst="rect">
            <a:avLst/>
          </a:prstGeom>
          <a:noFill/>
        </p:spPr>
        <p:txBody>
          <a:bodyPr wrap="square" rtlCol="0">
            <a:spAutoFit/>
          </a:bodyPr>
          <a:lstStyle/>
          <a:p>
            <a:pPr algn="ctr"/>
            <a:r>
              <a:rPr lang="en-US" b="1" smtClean="0">
                <a:solidFill>
                  <a:schemeClr val="accent5">
                    <a:lumMod val="75000"/>
                  </a:schemeClr>
                </a:solidFill>
              </a:rPr>
              <a:t>ESP8266</a:t>
            </a:r>
            <a:endParaRPr lang="en-US" b="1">
              <a:solidFill>
                <a:schemeClr val="accent5">
                  <a:lumMod val="75000"/>
                </a:schemeClr>
              </a:solidFill>
            </a:endParaRPr>
          </a:p>
        </p:txBody>
      </p:sp>
      <p:sp>
        <p:nvSpPr>
          <p:cNvPr id="27" name="Rounded Rectangle 26"/>
          <p:cNvSpPr/>
          <p:nvPr/>
        </p:nvSpPr>
        <p:spPr>
          <a:xfrm>
            <a:off x="11862711" y="3967285"/>
            <a:ext cx="2129514" cy="3414590"/>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H="1" flipV="1">
            <a:off x="9518446" y="7196286"/>
            <a:ext cx="2353792" cy="482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66965" y="6734621"/>
            <a:ext cx="2397328" cy="923330"/>
          </a:xfrm>
          <a:prstGeom prst="rect">
            <a:avLst/>
          </a:prstGeom>
          <a:noFill/>
        </p:spPr>
        <p:txBody>
          <a:bodyPr wrap="square" rtlCol="0">
            <a:spAutoFit/>
          </a:bodyPr>
          <a:lstStyle/>
          <a:p>
            <a:pPr algn="ctr"/>
            <a:r>
              <a:rPr lang="en-US" b="1" smtClean="0">
                <a:solidFill>
                  <a:srgbClr val="FFC000"/>
                </a:solidFill>
              </a:rPr>
              <a:t>ARDUINO MEGA 2560</a:t>
            </a:r>
            <a:endParaRPr lang="en-US" b="1">
              <a:solidFill>
                <a:srgbClr val="FFC000"/>
              </a:solidFill>
            </a:endParaRPr>
          </a:p>
        </p:txBody>
      </p:sp>
    </p:spTree>
    <p:extLst>
      <p:ext uri="{BB962C8B-B14F-4D97-AF65-F5344CB8AC3E}">
        <p14:creationId xmlns:p14="http://schemas.microsoft.com/office/powerpoint/2010/main" val="34503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41910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3086666"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27</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27</a:t>
            </a:fld>
            <a:endParaRPr lang="en-US" noProof="0"/>
          </a:p>
        </p:txBody>
      </p:sp>
      <p:grpSp>
        <p:nvGrpSpPr>
          <p:cNvPr id="9" name="Group 8"/>
          <p:cNvGrpSpPr/>
          <p:nvPr/>
        </p:nvGrpSpPr>
        <p:grpSpPr>
          <a:xfrm>
            <a:off x="675299" y="2047875"/>
            <a:ext cx="16982701" cy="6802325"/>
            <a:chOff x="675299" y="2047875"/>
            <a:chExt cx="16982701" cy="6802325"/>
          </a:xfrm>
        </p:grpSpPr>
        <p:grpSp>
          <p:nvGrpSpPr>
            <p:cNvPr id="7" name="Group 6"/>
            <p:cNvGrpSpPr/>
            <p:nvPr/>
          </p:nvGrpSpPr>
          <p:grpSpPr>
            <a:xfrm>
              <a:off x="675299" y="2047875"/>
              <a:ext cx="8153401" cy="5556081"/>
              <a:chOff x="702599" y="1781175"/>
              <a:chExt cx="8153401" cy="555608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80" t="10001" r="6042" b="24444"/>
              <a:stretch/>
            </p:blipFill>
            <p:spPr>
              <a:xfrm>
                <a:off x="702599" y="1781175"/>
                <a:ext cx="8153401" cy="4320814"/>
              </a:xfrm>
              <a:prstGeom prst="rect">
                <a:avLst/>
              </a:prstGeom>
            </p:spPr>
          </p:pic>
          <p:sp>
            <p:nvSpPr>
              <p:cNvPr id="6" name="TextBox 5"/>
              <p:cNvSpPr txBox="1"/>
              <p:nvPr/>
            </p:nvSpPr>
            <p:spPr>
              <a:xfrm>
                <a:off x="3755361" y="6829425"/>
                <a:ext cx="2047875" cy="507831"/>
              </a:xfrm>
              <a:prstGeom prst="rect">
                <a:avLst/>
              </a:prstGeom>
              <a:noFill/>
            </p:spPr>
            <p:txBody>
              <a:bodyPr wrap="square" rtlCol="0">
                <a:spAutoFit/>
              </a:bodyPr>
              <a:lstStyle/>
              <a:p>
                <a:pPr algn="ctr"/>
                <a:r>
                  <a:rPr lang="en-US" b="1" smtClean="0">
                    <a:solidFill>
                      <a:schemeClr val="accent1">
                        <a:lumMod val="75000"/>
                      </a:schemeClr>
                    </a:solidFill>
                  </a:rPr>
                  <a:t>Bên ngoài</a:t>
                </a:r>
                <a:endParaRPr lang="en-US" b="1">
                  <a:solidFill>
                    <a:schemeClr val="accent1">
                      <a:lumMod val="75000"/>
                    </a:schemeClr>
                  </a:solidFill>
                </a:endParaRPr>
              </a:p>
            </p:txBody>
          </p:sp>
        </p:grpSp>
        <p:grpSp>
          <p:nvGrpSpPr>
            <p:cNvPr id="8" name="Group 7"/>
            <p:cNvGrpSpPr/>
            <p:nvPr/>
          </p:nvGrpSpPr>
          <p:grpSpPr>
            <a:xfrm>
              <a:off x="9249271" y="2571750"/>
              <a:ext cx="8408729" cy="6278450"/>
              <a:chOff x="9249271" y="2571750"/>
              <a:chExt cx="8408729" cy="627845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20" t="24814" r="2084"/>
              <a:stretch/>
            </p:blipFill>
            <p:spPr>
              <a:xfrm>
                <a:off x="9249271" y="3941582"/>
                <a:ext cx="8408729" cy="4908618"/>
              </a:xfrm>
              <a:prstGeom prst="rect">
                <a:avLst/>
              </a:prstGeom>
            </p:spPr>
          </p:pic>
          <p:sp>
            <p:nvSpPr>
              <p:cNvPr id="12" name="TextBox 11"/>
              <p:cNvSpPr txBox="1"/>
              <p:nvPr/>
            </p:nvSpPr>
            <p:spPr>
              <a:xfrm>
                <a:off x="12429697" y="2571750"/>
                <a:ext cx="2047875" cy="507831"/>
              </a:xfrm>
              <a:prstGeom prst="rect">
                <a:avLst/>
              </a:prstGeom>
              <a:noFill/>
            </p:spPr>
            <p:txBody>
              <a:bodyPr wrap="square" rtlCol="0">
                <a:spAutoFit/>
              </a:bodyPr>
              <a:lstStyle/>
              <a:p>
                <a:pPr algn="ctr"/>
                <a:r>
                  <a:rPr lang="en-US" b="1" smtClean="0">
                    <a:solidFill>
                      <a:schemeClr val="accent1">
                        <a:lumMod val="75000"/>
                      </a:schemeClr>
                    </a:solidFill>
                  </a:rPr>
                  <a:t>Bên trong</a:t>
                </a:r>
                <a:endParaRPr lang="en-US" b="1">
                  <a:solidFill>
                    <a:schemeClr val="accent1">
                      <a:lumMod val="75000"/>
                    </a:schemeClr>
                  </a:solidFill>
                </a:endParaRPr>
              </a:p>
            </p:txBody>
          </p:sp>
        </p:grpSp>
      </p:grpSp>
    </p:spTree>
    <p:extLst>
      <p:ext uri="{BB962C8B-B14F-4D97-AF65-F5344CB8AC3E}">
        <p14:creationId xmlns:p14="http://schemas.microsoft.com/office/powerpoint/2010/main" val="32429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23063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1201966" cy="648000"/>
          </a:xfrm>
        </p:spPr>
        <p:txBody>
          <a:bodyPr/>
          <a:lstStyle/>
          <a:p>
            <a:r>
              <a:rPr lang="en-US" b="1" spc="0" smtClean="0">
                <a:solidFill>
                  <a:schemeClr val="bg1"/>
                </a:solidFill>
                <a:latin typeface="+mn-lt"/>
                <a:cs typeface="Times New Roman" panose="02020603050405020304" pitchFamily="18" charset="0"/>
              </a:rPr>
              <a:t>WEB-APP ĐIỀU KHIỂN VÀ GIÁM SÁT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28</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28</a:t>
            </a:fld>
            <a:endParaRPr lang="en-US" noProof="0"/>
          </a:p>
        </p:txBody>
      </p:sp>
      <p:grpSp>
        <p:nvGrpSpPr>
          <p:cNvPr id="9" name="Group 8"/>
          <p:cNvGrpSpPr/>
          <p:nvPr/>
        </p:nvGrpSpPr>
        <p:grpSpPr>
          <a:xfrm>
            <a:off x="1304925" y="2034348"/>
            <a:ext cx="15349828" cy="6748778"/>
            <a:chOff x="0" y="0"/>
            <a:chExt cx="5801360" cy="260350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750" y="279400"/>
              <a:ext cx="1197610" cy="23241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547870" cy="2603500"/>
            </a:xfrm>
            <a:prstGeom prst="rect">
              <a:avLst/>
            </a:prstGeom>
          </p:spPr>
        </p:pic>
      </p:grpSp>
    </p:spTree>
    <p:extLst>
      <p:ext uri="{BB962C8B-B14F-4D97-AF65-F5344CB8AC3E}">
        <p14:creationId xmlns:p14="http://schemas.microsoft.com/office/powerpoint/2010/main" val="10725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407F1C1-539A-467F-A6C1-6CBB0E823499}"/>
              </a:ext>
            </a:extLst>
          </p:cNvPr>
          <p:cNvSpPr/>
          <p:nvPr/>
        </p:nvSpPr>
        <p:spPr>
          <a:xfrm>
            <a:off x="0" y="1771650"/>
            <a:ext cx="18288000" cy="7391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fld id="{4B73C415-D670-4716-A5EC-CC4D52CA2BAC}" type="slidenum">
              <a:rPr lang="en-US" noProof="0" smtClean="0"/>
              <a:pPr/>
              <a:t>29</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10824519" cy="1107034"/>
            <a:chOff x="-38100" y="3720664"/>
            <a:chExt cx="4142212" cy="690756"/>
          </a:xfrm>
          <a:solidFill>
            <a:schemeClr val="accent2">
              <a:lumMod val="75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1064720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ĐÁNH GIÁ &amp; LỢI ÍCH MANG LẠI</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Rectangle 6">
            <a:extLst>
              <a:ext uri="{FF2B5EF4-FFF2-40B4-BE49-F238E27FC236}">
                <a16:creationId xmlns="" xmlns:a16="http://schemas.microsoft.com/office/drawing/2014/main" id="{48A34DE6-D7B7-48C5-9277-3ED8187A19D1}"/>
              </a:ext>
            </a:extLst>
          </p:cNvPr>
          <p:cNvSpPr/>
          <p:nvPr/>
        </p:nvSpPr>
        <p:spPr>
          <a:xfrm>
            <a:off x="1796563" y="2119482"/>
            <a:ext cx="6091110" cy="6695736"/>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sp>
        <p:nvSpPr>
          <p:cNvPr id="3" name="Rectangle 2">
            <a:extLst>
              <a:ext uri="{FF2B5EF4-FFF2-40B4-BE49-F238E27FC236}">
                <a16:creationId xmlns="" xmlns:a16="http://schemas.microsoft.com/office/drawing/2014/main" id="{6C1C284D-6432-42C6-B795-6653CD6DF82E}"/>
              </a:ext>
            </a:extLst>
          </p:cNvPr>
          <p:cNvSpPr/>
          <p:nvPr/>
        </p:nvSpPr>
        <p:spPr>
          <a:xfrm>
            <a:off x="1936478" y="4760186"/>
            <a:ext cx="5811280" cy="2585323"/>
          </a:xfrm>
          <a:prstGeom prst="rect">
            <a:avLst/>
          </a:prstGeom>
        </p:spPr>
        <p:txBody>
          <a:bodyPr wrap="square">
            <a:spAutoFit/>
          </a:bodyPr>
          <a:lstStyle/>
          <a:p>
            <a:pPr marL="457200" indent="-457200">
              <a:lnSpc>
                <a:spcPct val="150000"/>
              </a:lnSpc>
              <a:buFont typeface="Arial" panose="020B0604020202020204" pitchFamily="34" charset="0"/>
              <a:buChar char="•"/>
            </a:pPr>
            <a:r>
              <a:rPr lang="en-US" smtClean="0"/>
              <a:t>Hệ thống hoạt động khá </a:t>
            </a:r>
            <a:r>
              <a:rPr lang="en-US" err="1"/>
              <a:t>ổn</a:t>
            </a:r>
            <a:r>
              <a:rPr lang="en-US"/>
              <a:t> </a:t>
            </a:r>
            <a:r>
              <a:rPr lang="en-US" smtClean="0"/>
              <a:t>định, thời gian trễ điều khiển thấp</a:t>
            </a:r>
          </a:p>
          <a:p>
            <a:pPr marL="457200" indent="-457200">
              <a:lnSpc>
                <a:spcPct val="150000"/>
              </a:lnSpc>
              <a:buFont typeface="Arial" panose="020B0604020202020204" pitchFamily="34" charset="0"/>
              <a:buChar char="•"/>
            </a:pPr>
            <a:endParaRPr lang="en-US"/>
          </a:p>
          <a:p>
            <a:pPr marL="457200" indent="-457200">
              <a:lnSpc>
                <a:spcPct val="150000"/>
              </a:lnSpc>
              <a:buFont typeface="Arial" panose="020B0604020202020204" pitchFamily="34" charset="0"/>
              <a:buChar char="•"/>
            </a:pPr>
            <a:endParaRPr lang="en-US"/>
          </a:p>
        </p:txBody>
      </p:sp>
      <p:grpSp>
        <p:nvGrpSpPr>
          <p:cNvPr id="9" name="Group 8"/>
          <p:cNvGrpSpPr/>
          <p:nvPr/>
        </p:nvGrpSpPr>
        <p:grpSpPr>
          <a:xfrm>
            <a:off x="3700606" y="2397586"/>
            <a:ext cx="2318263" cy="2168154"/>
            <a:chOff x="3968921" y="2495237"/>
            <a:chExt cx="2318263" cy="2168154"/>
          </a:xfrm>
        </p:grpSpPr>
        <p:sp>
          <p:nvSpPr>
            <p:cNvPr id="8" name="TextBox 7">
              <a:extLst>
                <a:ext uri="{FF2B5EF4-FFF2-40B4-BE49-F238E27FC236}">
                  <a16:creationId xmlns="" xmlns:a16="http://schemas.microsoft.com/office/drawing/2014/main" id="{CD01B393-CADA-48D0-8567-C529DBF54F83}"/>
                </a:ext>
              </a:extLst>
            </p:cNvPr>
            <p:cNvSpPr txBox="1"/>
            <p:nvPr/>
          </p:nvSpPr>
          <p:spPr>
            <a:xfrm>
              <a:off x="3968921" y="4078616"/>
              <a:ext cx="2318263" cy="584775"/>
            </a:xfrm>
            <a:prstGeom prst="rect">
              <a:avLst/>
            </a:prstGeom>
            <a:noFill/>
          </p:spPr>
          <p:txBody>
            <a:bodyPr wrap="none" rtlCol="0">
              <a:spAutoFit/>
            </a:bodyPr>
            <a:lstStyle/>
            <a:p>
              <a:r>
                <a:rPr lang="en-US" sz="3200" b="1">
                  <a:solidFill>
                    <a:srgbClr val="00B0F0"/>
                  </a:solidFill>
                </a:rPr>
                <a:t>ĐÁNH GIÁ</a:t>
              </a:r>
            </a:p>
          </p:txBody>
        </p:sp>
        <p:pic>
          <p:nvPicPr>
            <p:cNvPr id="16" name="Picture 15">
              <a:extLst>
                <a:ext uri="{FF2B5EF4-FFF2-40B4-BE49-F238E27FC236}">
                  <a16:creationId xmlns="" xmlns:a16="http://schemas.microsoft.com/office/drawing/2014/main" id="{D6DBB9D3-AD3A-40B8-B6AD-26D381D68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9273" y="2495237"/>
              <a:ext cx="1243828" cy="1433671"/>
            </a:xfrm>
            <a:prstGeom prst="rect">
              <a:avLst/>
            </a:prstGeom>
          </p:spPr>
        </p:pic>
      </p:grpSp>
      <p:sp>
        <p:nvSpPr>
          <p:cNvPr id="17" name="Rectangle 16">
            <a:extLst>
              <a:ext uri="{FF2B5EF4-FFF2-40B4-BE49-F238E27FC236}">
                <a16:creationId xmlns="" xmlns:a16="http://schemas.microsoft.com/office/drawing/2014/main" id="{5440C827-F097-486F-BF27-4A8DFF955868}"/>
              </a:ext>
            </a:extLst>
          </p:cNvPr>
          <p:cNvSpPr/>
          <p:nvPr/>
        </p:nvSpPr>
        <p:spPr>
          <a:xfrm>
            <a:off x="10379912" y="2191428"/>
            <a:ext cx="6091110" cy="6623790"/>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grpSp>
        <p:nvGrpSpPr>
          <p:cNvPr id="21" name="Group 20"/>
          <p:cNvGrpSpPr/>
          <p:nvPr/>
        </p:nvGrpSpPr>
        <p:grpSpPr>
          <a:xfrm>
            <a:off x="12658979" y="2483524"/>
            <a:ext cx="1871025" cy="2082216"/>
            <a:chOff x="12658979" y="2483524"/>
            <a:chExt cx="1871025" cy="2082216"/>
          </a:xfrm>
        </p:grpSpPr>
        <p:sp>
          <p:nvSpPr>
            <p:cNvPr id="18" name="TextBox 17">
              <a:extLst>
                <a:ext uri="{FF2B5EF4-FFF2-40B4-BE49-F238E27FC236}">
                  <a16:creationId xmlns="" xmlns:a16="http://schemas.microsoft.com/office/drawing/2014/main" id="{E86D592D-372E-4D25-82B9-9C86B587217B}"/>
                </a:ext>
              </a:extLst>
            </p:cNvPr>
            <p:cNvSpPr txBox="1"/>
            <p:nvPr/>
          </p:nvSpPr>
          <p:spPr>
            <a:xfrm>
              <a:off x="12658979" y="3980965"/>
              <a:ext cx="1871025" cy="584775"/>
            </a:xfrm>
            <a:prstGeom prst="rect">
              <a:avLst/>
            </a:prstGeom>
            <a:noFill/>
          </p:spPr>
          <p:txBody>
            <a:bodyPr wrap="none" rtlCol="0">
              <a:spAutoFit/>
            </a:bodyPr>
            <a:lstStyle/>
            <a:p>
              <a:r>
                <a:rPr lang="en-US" sz="3200" b="1">
                  <a:solidFill>
                    <a:srgbClr val="00B0F0"/>
                  </a:solidFill>
                </a:rPr>
                <a:t>LỢI ÍCH</a:t>
              </a:r>
            </a:p>
          </p:txBody>
        </p:sp>
        <p:pic>
          <p:nvPicPr>
            <p:cNvPr id="19" name="Picture 18">
              <a:extLst>
                <a:ext uri="{FF2B5EF4-FFF2-40B4-BE49-F238E27FC236}">
                  <a16:creationId xmlns="" xmlns:a16="http://schemas.microsoft.com/office/drawing/2014/main" id="{2502A187-0E81-4B5F-A83F-272204464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942995" y="2483524"/>
              <a:ext cx="1302995" cy="1302995"/>
            </a:xfrm>
            <a:prstGeom prst="rect">
              <a:avLst/>
            </a:prstGeom>
          </p:spPr>
        </p:pic>
      </p:grpSp>
      <p:sp>
        <p:nvSpPr>
          <p:cNvPr id="2" name="TextBox 1">
            <a:extLst>
              <a:ext uri="{FF2B5EF4-FFF2-40B4-BE49-F238E27FC236}">
                <a16:creationId xmlns="" xmlns:a16="http://schemas.microsoft.com/office/drawing/2014/main" id="{1489A23D-FA01-4C4C-9B04-65B495E56B2B}"/>
              </a:ext>
            </a:extLst>
          </p:cNvPr>
          <p:cNvSpPr txBox="1"/>
          <p:nvPr/>
        </p:nvSpPr>
        <p:spPr>
          <a:xfrm>
            <a:off x="10536828" y="4760186"/>
            <a:ext cx="5777277" cy="355481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smtClean="0"/>
              <a:t>Không tốn công, mất thời gian bật tắt các thiết bị</a:t>
            </a:r>
          </a:p>
          <a:p>
            <a:pPr marL="457200" indent="-457200">
              <a:lnSpc>
                <a:spcPct val="150000"/>
              </a:lnSpc>
              <a:buFont typeface="Arial" panose="020B0604020202020204" pitchFamily="34" charset="0"/>
              <a:buChar char="•"/>
            </a:pPr>
            <a:r>
              <a:rPr lang="en-US" sz="2500" smtClean="0"/>
              <a:t>Có thể thiết lập ngữ cảnh để điều khiển thiết bị tự động</a:t>
            </a:r>
            <a:endParaRPr lang="en-US" sz="2500"/>
          </a:p>
          <a:p>
            <a:pPr marL="457200" indent="-457200">
              <a:lnSpc>
                <a:spcPct val="150000"/>
              </a:lnSpc>
              <a:buFont typeface="Arial" panose="020B0604020202020204" pitchFamily="34" charset="0"/>
              <a:buChar char="•"/>
            </a:pPr>
            <a:r>
              <a:rPr lang="en-US" sz="2500" err="1"/>
              <a:t>Giám</a:t>
            </a:r>
            <a:r>
              <a:rPr lang="en-US" sz="2500"/>
              <a:t> </a:t>
            </a:r>
            <a:r>
              <a:rPr lang="en-US" sz="2500" err="1"/>
              <a:t>sát</a:t>
            </a:r>
            <a:r>
              <a:rPr lang="en-US" sz="2500"/>
              <a:t> và điều khiển mọi </a:t>
            </a:r>
            <a:r>
              <a:rPr lang="en-US" sz="2500" err="1"/>
              <a:t>lúc</a:t>
            </a:r>
            <a:r>
              <a:rPr lang="en-US" sz="2500"/>
              <a:t> </a:t>
            </a:r>
            <a:r>
              <a:rPr lang="en-US" sz="2500" err="1"/>
              <a:t>mọi</a:t>
            </a:r>
            <a:r>
              <a:rPr lang="en-US" sz="2500"/>
              <a:t> n</a:t>
            </a:r>
            <a:r>
              <a:rPr lang="vi-VN" sz="2500"/>
              <a:t>ơ</a:t>
            </a:r>
            <a:r>
              <a:rPr lang="en-US" sz="2500"/>
              <a:t>i</a:t>
            </a:r>
          </a:p>
        </p:txBody>
      </p:sp>
      <p:sp>
        <p:nvSpPr>
          <p:cNvPr id="20" name="Arrow: Right 19">
            <a:extLst>
              <a:ext uri="{FF2B5EF4-FFF2-40B4-BE49-F238E27FC236}">
                <a16:creationId xmlns="" xmlns:a16="http://schemas.microsoft.com/office/drawing/2014/main" id="{E5A35C97-C54B-4EC3-BFAB-BFD6A2DB3119}"/>
              </a:ext>
            </a:extLst>
          </p:cNvPr>
          <p:cNvSpPr/>
          <p:nvPr/>
        </p:nvSpPr>
        <p:spPr>
          <a:xfrm>
            <a:off x="8459542" y="4549506"/>
            <a:ext cx="1367785" cy="148281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5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y sectional couch beside glass top table"/>
          <p:cNvPicPr>
            <a:picLocks noChangeAspect="1" noChangeArrowheads="1"/>
          </p:cNvPicPr>
          <p:nvPr/>
        </p:nvPicPr>
        <p:blipFill rotWithShape="1">
          <a:blip r:embed="rId3">
            <a:extLst>
              <a:ext uri="{28A0092B-C50C-407E-A947-70E740481C1C}">
                <a14:useLocalDpi xmlns:a14="http://schemas.microsoft.com/office/drawing/2010/main" val="0"/>
              </a:ext>
            </a:extLst>
          </a:blip>
          <a:srcRect l="1" t="33005" r="-1" b="25630"/>
          <a:stretch/>
        </p:blipFill>
        <p:spPr bwMode="auto">
          <a:xfrm>
            <a:off x="0" y="11623"/>
            <a:ext cx="18288000" cy="5045799"/>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1"/>
            <a:ext cx="18288000" cy="5048378"/>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324600" y="17907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832304"/>
            <a:ext cx="53340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TỔNG QUAN</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01</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86278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old Apple iPhone smartphone held at the door"/>
          <p:cNvPicPr>
            <a:picLocks noChangeAspect="1" noChangeArrowheads="1"/>
          </p:cNvPicPr>
          <p:nvPr/>
        </p:nvPicPr>
        <p:blipFill rotWithShape="1">
          <a:blip r:embed="rId3">
            <a:extLst>
              <a:ext uri="{28A0092B-C50C-407E-A947-70E740481C1C}">
                <a14:useLocalDpi xmlns:a14="http://schemas.microsoft.com/office/drawing/2010/main" val="0"/>
              </a:ext>
            </a:extLst>
          </a:blip>
          <a:srcRect t="40224" b="7981"/>
          <a:stretch/>
        </p:blipFill>
        <p:spPr bwMode="auto">
          <a:xfrm>
            <a:off x="0" y="0"/>
            <a:ext cx="18288000" cy="5034844"/>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1"/>
            <a:ext cx="18288000" cy="5034844"/>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27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248400" y="5741886"/>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DEMO</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smtClean="0">
                <a:solidFill>
                  <a:schemeClr val="bg1"/>
                </a:solidFill>
                <a:latin typeface="Tahoma" panose="020B0604030504040204" pitchFamily="34" charset="0"/>
                <a:ea typeface="Tahoma" panose="020B0604030504040204" pitchFamily="34" charset="0"/>
                <a:cs typeface="Tahoma" panose="020B0604030504040204" pitchFamily="34" charset="0"/>
              </a:rPr>
              <a:t>05</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58786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41"/>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10" name="Rectangle 9"/>
          <p:cNvSpPr/>
          <p:nvPr/>
        </p:nvSpPr>
        <p:spPr>
          <a:xfrm>
            <a:off x="1212623" y="4005941"/>
            <a:ext cx="15835784" cy="2286000"/>
          </a:xfrm>
          <a:custGeom>
            <a:avLst/>
            <a:gdLst/>
            <a:ahLst/>
            <a:cxnLst/>
            <a:rect l="l" t="t" r="r" b="b"/>
            <a:pathLst>
              <a:path w="10557189" h="1524000">
                <a:moveTo>
                  <a:pt x="774561" y="0"/>
                </a:moveTo>
                <a:lnTo>
                  <a:pt x="10557189" y="0"/>
                </a:lnTo>
                <a:lnTo>
                  <a:pt x="9782628" y="1524000"/>
                </a:lnTo>
                <a:lnTo>
                  <a:pt x="0" y="1524000"/>
                </a:lnTo>
                <a:close/>
              </a:path>
            </a:pathLst>
          </a:cu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0800" b="1">
                <a:latin typeface="Times New Roman" panose="02020603050405020304" pitchFamily="18" charset="0"/>
                <a:ea typeface="Tahoma" panose="020B0604030504040204" pitchFamily="34" charset="0"/>
                <a:cs typeface="Times New Roman" panose="02020603050405020304" pitchFamily="18" charset="0"/>
              </a:rPr>
              <a:t>Thank You</a:t>
            </a:r>
          </a:p>
        </p:txBody>
      </p:sp>
      <p:cxnSp>
        <p:nvCxnSpPr>
          <p:cNvPr id="6" name="Straight Connector 5"/>
          <p:cNvCxnSpPr/>
          <p:nvPr/>
        </p:nvCxnSpPr>
        <p:spPr>
          <a:xfrm flipH="1">
            <a:off x="631373" y="1"/>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4216744" y="3472544"/>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9"/>
          <p:cNvSpPr/>
          <p:nvPr/>
        </p:nvSpPr>
        <p:spPr>
          <a:xfrm>
            <a:off x="2452219" y="3472544"/>
            <a:ext cx="7080161" cy="304797"/>
          </a:xfrm>
          <a:custGeom>
            <a:avLst/>
            <a:gdLst/>
            <a:ahLst/>
            <a:cxnLst/>
            <a:rect l="l" t="t" r="r" b="b"/>
            <a:pathLst>
              <a:path w="4720107" h="203198">
                <a:moveTo>
                  <a:pt x="103274" y="0"/>
                </a:moveTo>
                <a:lnTo>
                  <a:pt x="4351673" y="0"/>
                </a:lnTo>
                <a:cubicBezTo>
                  <a:pt x="4434013" y="98285"/>
                  <a:pt x="4557943" y="159660"/>
                  <a:pt x="4696207" y="159660"/>
                </a:cubicBezTo>
                <a:cubicBezTo>
                  <a:pt x="4704255" y="159660"/>
                  <a:pt x="4712254" y="159452"/>
                  <a:pt x="4720107" y="157251"/>
                </a:cubicBezTo>
                <a:lnTo>
                  <a:pt x="4701944" y="203198"/>
                </a:lnTo>
                <a:lnTo>
                  <a:pt x="0" y="2031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22" name="Oval 21"/>
          <p:cNvSpPr/>
          <p:nvPr/>
        </p:nvSpPr>
        <p:spPr>
          <a:xfrm>
            <a:off x="8846579" y="2253342"/>
            <a:ext cx="1371600" cy="1371600"/>
          </a:xfrm>
          <a:prstGeom prst="ellipse">
            <a:avLst/>
          </a:prstGeom>
          <a:blipFill>
            <a:blip r:embed="rId3"/>
            <a:stretch>
              <a:fillRect/>
            </a:stretch>
          </a:bli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Tree>
    <p:extLst>
      <p:ext uri="{BB962C8B-B14F-4D97-AF65-F5344CB8AC3E}">
        <p14:creationId xmlns:p14="http://schemas.microsoft.com/office/powerpoint/2010/main" val="72201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4</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249333"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ĐẶT VẤN </a:t>
            </a:r>
            <a:r>
              <a:rPr lang="en-US" b="1" spc="0">
                <a:solidFill>
                  <a:schemeClr val="bg1"/>
                </a:solidFill>
                <a:latin typeface="+mn-lt"/>
                <a:cs typeface="Times New Roman" panose="02020603050405020304" pitchFamily="18" charset="0"/>
              </a:rPr>
              <a:t>ĐỀ</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 xmlns:a16="http://schemas.microsoft.com/office/drawing/2014/main"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 xmlns:a16="http://schemas.microsoft.com/office/drawing/2014/main"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 xmlns:a16="http://schemas.microsoft.com/office/drawing/2014/main"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 xmlns:a16="http://schemas.microsoft.com/office/drawing/2014/main" id="{1AE3BCE3-3D6F-41D5-8847-EBEFF7952A85}"/>
                  </a:ext>
                </a:extLst>
              </p:cNvPr>
              <p:cNvSpPr/>
              <p:nvPr/>
            </p:nvSpPr>
            <p:spPr>
              <a:xfrm>
                <a:off x="4975011"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NĂNG LƯỢNG</a:t>
                </a:r>
                <a:endParaRPr lang="zh-CN" altLang="en-US" sz="3200" b="1">
                  <a:solidFill>
                    <a:schemeClr val="bg1"/>
                  </a:solidFill>
                </a:endParaRPr>
              </a:p>
            </p:txBody>
          </p:sp>
          <p:sp>
            <p:nvSpPr>
              <p:cNvPr id="41" name="矩形 29">
                <a:extLst>
                  <a:ext uri="{FF2B5EF4-FFF2-40B4-BE49-F238E27FC236}">
                    <a16:creationId xmlns="" xmlns:a16="http://schemas.microsoft.com/office/drawing/2014/main" id="{052ABC6C-6D0A-474E-A060-E76BD5951C54}"/>
                  </a:ext>
                </a:extLst>
              </p:cNvPr>
              <p:cNvSpPr/>
              <p:nvPr/>
            </p:nvSpPr>
            <p:spPr>
              <a:xfrm>
                <a:off x="5040846" y="4358426"/>
                <a:ext cx="2110303"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Quên tắt thiết bị, lãng phí năng lượng</a:t>
                </a:r>
                <a:endParaRPr lang="zh-CN" altLang="en-US" sz="2400"/>
              </a:p>
            </p:txBody>
          </p:sp>
        </p:grpSp>
        <p:grpSp>
          <p:nvGrpSpPr>
            <p:cNvPr id="3" name="Group 2"/>
            <p:cNvGrpSpPr/>
            <p:nvPr/>
          </p:nvGrpSpPr>
          <p:grpSpPr>
            <a:xfrm>
              <a:off x="8547524" y="3622319"/>
              <a:ext cx="1157948" cy="1157948"/>
              <a:chOff x="8547524" y="3622319"/>
              <a:chExt cx="1157948" cy="1157948"/>
            </a:xfrm>
          </p:grpSpPr>
          <p:pic>
            <p:nvPicPr>
              <p:cNvPr id="1026" name="Picture 2" descr="https://cdn-icons-png.flaticon.com/512/1960/1960365.png"/>
              <p:cNvPicPr>
                <a:picLocks noChangeAspect="1" noChangeArrowheads="1"/>
              </p:cNvPicPr>
              <p:nvPr/>
            </p:nvPicPr>
            <p:blipFill>
              <a:blip r:embed="rId3" cstate="print">
                <a:clrChange>
                  <a:clrFrom>
                    <a:srgbClr val="000000">
                      <a:alpha val="0"/>
                    </a:srgbClr>
                  </a:clrFrom>
                  <a:clrTo>
                    <a:srgbClr val="000000">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colorTemperature colorTemp="9266"/>
                        </a14:imgEffect>
                        <a14:imgEffect>
                          <a14:saturation sat="296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740474" y="3798207"/>
                <a:ext cx="772047" cy="772047"/>
              </a:xfrm>
              <a:prstGeom prst="rect">
                <a:avLst/>
              </a:prstGeom>
              <a:noFill/>
            </p:spPr>
          </p:pic>
          <p:sp>
            <p:nvSpPr>
              <p:cNvPr id="38" name="Oval 37">
                <a:extLst>
                  <a:ext uri="{FF2B5EF4-FFF2-40B4-BE49-F238E27FC236}">
                    <a16:creationId xmlns="" xmlns:a16="http://schemas.microsoft.com/office/drawing/2014/main"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 xmlns:a16="http://schemas.microsoft.com/office/drawing/2014/main"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 xmlns:a16="http://schemas.microsoft.com/office/drawing/2014/main"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 xmlns:a16="http://schemas.microsoft.com/office/drawing/2014/main"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 xmlns:a16="http://schemas.microsoft.com/office/drawing/2014/main"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bằng tay, mất thời gian đi lại</a:t>
                </a:r>
                <a:endParaRPr lang="en-US" sz="2400"/>
              </a:p>
            </p:txBody>
          </p:sp>
          <p:sp>
            <p:nvSpPr>
              <p:cNvPr id="35" name="矩形 26">
                <a:extLst>
                  <a:ext uri="{FF2B5EF4-FFF2-40B4-BE49-F238E27FC236}">
                    <a16:creationId xmlns="" xmlns:a16="http://schemas.microsoft.com/office/drawing/2014/main" id="{3C6562E0-693E-4F22-A734-4706CE50E1DC}"/>
                  </a:ext>
                </a:extLst>
              </p:cNvPr>
              <p:cNvSpPr/>
              <p:nvPr/>
            </p:nvSpPr>
            <p:spPr>
              <a:xfrm>
                <a:off x="1714230"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a:solidFill>
                      <a:schemeClr val="bg1"/>
                    </a:solidFill>
                  </a:rPr>
                  <a:t>BẰNG TAY</a:t>
                </a:r>
                <a:endParaRPr lang="zh-CN" altLang="en-US" sz="3200" b="1">
                  <a:solidFill>
                    <a:schemeClr val="bg1"/>
                  </a:solidFill>
                </a:endParaRPr>
              </a:p>
            </p:txBody>
          </p:sp>
        </p:grpSp>
        <p:grpSp>
          <p:nvGrpSpPr>
            <p:cNvPr id="6" name="Group 5"/>
            <p:cNvGrpSpPr/>
            <p:nvPr/>
          </p:nvGrpSpPr>
          <p:grpSpPr>
            <a:xfrm>
              <a:off x="3334981" y="3605257"/>
              <a:ext cx="1157948" cy="1157948"/>
              <a:chOff x="3334981" y="3605257"/>
              <a:chExt cx="1157948" cy="1157948"/>
            </a:xfrm>
          </p:grpSpPr>
          <p:sp>
            <p:nvSpPr>
              <p:cNvPr id="54" name="Oval 53">
                <a:extLst>
                  <a:ext uri="{FF2B5EF4-FFF2-40B4-BE49-F238E27FC236}">
                    <a16:creationId xmlns="" xmlns:a16="http://schemas.microsoft.com/office/drawing/2014/main"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cdn-icons-png.flaticon.com/512/3110/31100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60000"/>
                        </a14:imgEffect>
                      </a14:imgLayer>
                    </a14:imgProps>
                  </a:ext>
                  <a:ext uri="{28A0092B-C50C-407E-A947-70E740481C1C}">
                    <a14:useLocalDpi xmlns:a14="http://schemas.microsoft.com/office/drawing/2010/main" val="0"/>
                  </a:ext>
                </a:extLst>
              </a:blip>
              <a:srcRect/>
              <a:stretch>
                <a:fillRect/>
              </a:stretch>
            </p:blipFill>
            <p:spPr bwMode="auto">
              <a:xfrm>
                <a:off x="3581954" y="3827772"/>
                <a:ext cx="701886" cy="701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 xmlns:a16="http://schemas.microsoft.com/office/drawing/2014/main"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 xmlns:a16="http://schemas.microsoft.com/office/drawing/2014/main"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 xmlns:a16="http://schemas.microsoft.com/office/drawing/2014/main"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 xmlns:a16="http://schemas.microsoft.com/office/drawing/2014/main"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AN TOÀN</a:t>
                </a:r>
                <a:endParaRPr lang="zh-CN" altLang="en-US" sz="3200" b="1">
                  <a:solidFill>
                    <a:schemeClr val="bg1"/>
                  </a:solidFill>
                </a:endParaRPr>
              </a:p>
            </p:txBody>
          </p:sp>
          <p:sp>
            <p:nvSpPr>
              <p:cNvPr id="47" name="矩形 30">
                <a:extLst>
                  <a:ext uri="{FF2B5EF4-FFF2-40B4-BE49-F238E27FC236}">
                    <a16:creationId xmlns="" xmlns:a16="http://schemas.microsoft.com/office/drawing/2014/main"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Lo lắng về vấn đề an ninh và an toàn thiết bị mỗi khi ra ngoài</a:t>
                </a:r>
                <a:endParaRPr lang="zh-CN" altLang="en-US" sz="2400"/>
              </a:p>
            </p:txBody>
          </p:sp>
        </p:grpSp>
        <p:grpSp>
          <p:nvGrpSpPr>
            <p:cNvPr id="16" name="Group 15"/>
            <p:cNvGrpSpPr/>
            <p:nvPr/>
          </p:nvGrpSpPr>
          <p:grpSpPr>
            <a:xfrm>
              <a:off x="13711744" y="3670492"/>
              <a:ext cx="1027478" cy="1027478"/>
              <a:chOff x="13711744" y="3670492"/>
              <a:chExt cx="1027478" cy="1027478"/>
            </a:xfrm>
          </p:grpSpPr>
          <p:sp>
            <p:nvSpPr>
              <p:cNvPr id="56" name="Oval 55">
                <a:extLst>
                  <a:ext uri="{FF2B5EF4-FFF2-40B4-BE49-F238E27FC236}">
                    <a16:creationId xmlns="" xmlns:a16="http://schemas.microsoft.com/office/drawing/2014/main" id="{69C2FE4F-0797-4817-90BD-DC341B0B8060}"/>
                  </a:ext>
                </a:extLst>
              </p:cNvPr>
              <p:cNvSpPr/>
              <p:nvPr/>
            </p:nvSpPr>
            <p:spPr>
              <a:xfrm>
                <a:off x="13711744" y="3670492"/>
                <a:ext cx="1027478" cy="102747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cdn-icons-png.flaticon.com/512/508/50828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874799" y="3857683"/>
                <a:ext cx="723945" cy="7239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p:cNvSpPr txBox="1"/>
          <p:nvPr/>
        </p:nvSpPr>
        <p:spPr>
          <a:xfrm>
            <a:off x="6038985" y="1859862"/>
            <a:ext cx="6287912"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THƯỜNG</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032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500"/>
                                        <p:tgtEl>
                                          <p:spTgt spid="20"/>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5</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1" y="162390"/>
            <a:ext cx="5200650"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PHƯƠNG ÁN</a:t>
            </a:r>
            <a:endParaRPr lang="en-US" b="1" spc="0">
              <a:solidFill>
                <a:schemeClr val="bg1"/>
              </a:solidFill>
              <a:latin typeface="+mn-lt"/>
              <a:cs typeface="Times New Roman" panose="02020603050405020304" pitchFamily="18" charset="0"/>
            </a:endParaRP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 xmlns:a16="http://schemas.microsoft.com/office/drawing/2014/main"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 xmlns:a16="http://schemas.microsoft.com/office/drawing/2014/main"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 xmlns:a16="http://schemas.microsoft.com/office/drawing/2014/main"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 xmlns:a16="http://schemas.microsoft.com/office/drawing/2014/main" id="{1AE3BCE3-3D6F-41D5-8847-EBEFF7952A85}"/>
                  </a:ext>
                </a:extLst>
              </p:cNvPr>
              <p:cNvSpPr/>
              <p:nvPr/>
            </p:nvSpPr>
            <p:spPr>
              <a:xfrm>
                <a:off x="4975011"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TỪ XA</a:t>
                </a:r>
                <a:endParaRPr lang="zh-CN" altLang="en-US" sz="3200" b="1">
                  <a:solidFill>
                    <a:schemeClr val="bg1"/>
                  </a:solidFill>
                </a:endParaRPr>
              </a:p>
            </p:txBody>
          </p:sp>
          <p:sp>
            <p:nvSpPr>
              <p:cNvPr id="41" name="矩形 29">
                <a:extLst>
                  <a:ext uri="{FF2B5EF4-FFF2-40B4-BE49-F238E27FC236}">
                    <a16:creationId xmlns="" xmlns:a16="http://schemas.microsoft.com/office/drawing/2014/main" id="{052ABC6C-6D0A-474E-A060-E76BD5951C54}"/>
                  </a:ext>
                </a:extLst>
              </p:cNvPr>
              <p:cNvSpPr/>
              <p:nvPr/>
            </p:nvSpPr>
            <p:spPr>
              <a:xfrm>
                <a:off x="4868362" y="4372199"/>
                <a:ext cx="2455270"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Điều khiển, giám sát thiết bị từ xa qua web, app</a:t>
                </a:r>
                <a:endParaRPr lang="zh-CN" altLang="en-US" sz="2400"/>
              </a:p>
            </p:txBody>
          </p:sp>
        </p:grpSp>
        <p:sp>
          <p:nvSpPr>
            <p:cNvPr id="38" name="Oval 37">
              <a:extLst>
                <a:ext uri="{FF2B5EF4-FFF2-40B4-BE49-F238E27FC236}">
                  <a16:creationId xmlns="" xmlns:a16="http://schemas.microsoft.com/office/drawing/2014/main"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 xmlns:a16="http://schemas.microsoft.com/office/drawing/2014/main"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 xmlns:a16="http://schemas.microsoft.com/office/drawing/2014/main"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 xmlns:a16="http://schemas.microsoft.com/office/drawing/2014/main"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 xmlns:a16="http://schemas.microsoft.com/office/drawing/2014/main"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nhanh chóng bằng giọng nói</a:t>
                </a:r>
                <a:endParaRPr lang="en-US" sz="2400"/>
              </a:p>
            </p:txBody>
          </p:sp>
          <p:sp>
            <p:nvSpPr>
              <p:cNvPr id="35" name="矩形 26">
                <a:extLst>
                  <a:ext uri="{FF2B5EF4-FFF2-40B4-BE49-F238E27FC236}">
                    <a16:creationId xmlns="" xmlns:a16="http://schemas.microsoft.com/office/drawing/2014/main" id="{3C6562E0-693E-4F22-A734-4706CE50E1DC}"/>
                  </a:ext>
                </a:extLst>
              </p:cNvPr>
              <p:cNvSpPr/>
              <p:nvPr/>
            </p:nvSpPr>
            <p:spPr>
              <a:xfrm>
                <a:off x="1714230"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GIỌNG NÓI</a:t>
                </a:r>
                <a:endParaRPr lang="zh-CN" altLang="en-US" sz="3200" b="1">
                  <a:solidFill>
                    <a:schemeClr val="bg1"/>
                  </a:solidFill>
                </a:endParaRPr>
              </a:p>
            </p:txBody>
          </p:sp>
        </p:grpSp>
        <p:sp>
          <p:nvSpPr>
            <p:cNvPr id="54" name="Oval 53">
              <a:extLst>
                <a:ext uri="{FF2B5EF4-FFF2-40B4-BE49-F238E27FC236}">
                  <a16:creationId xmlns="" xmlns:a16="http://schemas.microsoft.com/office/drawing/2014/main"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 xmlns:a16="http://schemas.microsoft.com/office/drawing/2014/main"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 xmlns:a16="http://schemas.microsoft.com/office/drawing/2014/main"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 xmlns:a16="http://schemas.microsoft.com/office/drawing/2014/main"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 xmlns:a16="http://schemas.microsoft.com/office/drawing/2014/main"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CẢNH BÁO</a:t>
                </a:r>
                <a:endParaRPr lang="zh-CN" altLang="en-US" sz="3200" b="1">
                  <a:solidFill>
                    <a:schemeClr val="bg1"/>
                  </a:solidFill>
                </a:endParaRPr>
              </a:p>
            </p:txBody>
          </p:sp>
          <p:sp>
            <p:nvSpPr>
              <p:cNvPr id="47" name="矩形 30">
                <a:extLst>
                  <a:ext uri="{FF2B5EF4-FFF2-40B4-BE49-F238E27FC236}">
                    <a16:creationId xmlns="" xmlns:a16="http://schemas.microsoft.com/office/drawing/2014/main"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Giám sát và gửi cảnh báo trên điện thoại khi có vấn đề bất thường</a:t>
                </a:r>
                <a:endParaRPr lang="zh-CN" altLang="en-US" sz="2400"/>
              </a:p>
            </p:txBody>
          </p:sp>
        </p:grpSp>
        <p:sp>
          <p:nvSpPr>
            <p:cNvPr id="56" name="Oval 55">
              <a:extLst>
                <a:ext uri="{FF2B5EF4-FFF2-40B4-BE49-F238E27FC236}">
                  <a16:creationId xmlns="" xmlns:a16="http://schemas.microsoft.com/office/drawing/2014/main" id="{69C2FE4F-0797-4817-90BD-DC341B0B8060}"/>
                </a:ext>
              </a:extLst>
            </p:cNvPr>
            <p:cNvSpPr/>
            <p:nvPr/>
          </p:nvSpPr>
          <p:spPr>
            <a:xfrm>
              <a:off x="13632429" y="3755800"/>
              <a:ext cx="1143273" cy="111246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6703968" y="1628876"/>
            <a:ext cx="4957946"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MINH</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pic>
        <p:nvPicPr>
          <p:cNvPr id="2050" name="Picture 2" descr="https://cdn-icons-png.flaticon.com/512/2258/2258927.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15788" y="4712607"/>
            <a:ext cx="709222" cy="7092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1865/18651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65925" y="4701318"/>
            <a:ext cx="837852" cy="8378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cons-png.flaticon.com/512/2058/2058658.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900253" y="4866174"/>
            <a:ext cx="720511" cy="72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barn(inVertical)">
                                      <p:cBhvr>
                                        <p:cTn id="14" dur="500"/>
                                        <p:tgtEl>
                                          <p:spTgt spid="44"/>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1000"/>
                                        <p:tgtEl>
                                          <p:spTgt spid="2050"/>
                                        </p:tgtEl>
                                      </p:cBhvr>
                                    </p:animEffect>
                                    <p:anim calcmode="lin" valueType="num">
                                      <p:cBhvr>
                                        <p:cTn id="34" dur="1000" fill="hold"/>
                                        <p:tgtEl>
                                          <p:spTgt spid="2050"/>
                                        </p:tgtEl>
                                        <p:attrNameLst>
                                          <p:attrName>ppt_x</p:attrName>
                                        </p:attrNameLst>
                                      </p:cBhvr>
                                      <p:tavLst>
                                        <p:tav tm="0">
                                          <p:val>
                                            <p:strVal val="#ppt_x"/>
                                          </p:val>
                                        </p:tav>
                                        <p:tav tm="100000">
                                          <p:val>
                                            <p:strVal val="#ppt_x"/>
                                          </p:val>
                                        </p:tav>
                                      </p:tavLst>
                                    </p:anim>
                                    <p:anim calcmode="lin" valueType="num">
                                      <p:cBhvr>
                                        <p:cTn id="35" dur="1000" fill="hold"/>
                                        <p:tgtEl>
                                          <p:spTgt spid="205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1000"/>
                                        <p:tgtEl>
                                          <p:spTgt spid="2052"/>
                                        </p:tgtEl>
                                      </p:cBhvr>
                                    </p:animEffect>
                                    <p:anim calcmode="lin" valueType="num">
                                      <p:cBhvr>
                                        <p:cTn id="39" dur="1000" fill="hold"/>
                                        <p:tgtEl>
                                          <p:spTgt spid="2052"/>
                                        </p:tgtEl>
                                        <p:attrNameLst>
                                          <p:attrName>ppt_x</p:attrName>
                                        </p:attrNameLst>
                                      </p:cBhvr>
                                      <p:tavLst>
                                        <p:tav tm="0">
                                          <p:val>
                                            <p:strVal val="#ppt_x"/>
                                          </p:val>
                                        </p:tav>
                                        <p:tav tm="100000">
                                          <p:val>
                                            <p:strVal val="#ppt_x"/>
                                          </p:val>
                                        </p:tav>
                                      </p:tavLst>
                                    </p:anim>
                                    <p:anim calcmode="lin" valueType="num">
                                      <p:cBhvr>
                                        <p:cTn id="40" dur="1000" fill="hold"/>
                                        <p:tgtEl>
                                          <p:spTgt spid="20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animEffect transition="in" filter="fade">
                                      <p:cBhvr>
                                        <p:cTn id="43" dur="1000"/>
                                        <p:tgtEl>
                                          <p:spTgt spid="2056"/>
                                        </p:tgtEl>
                                      </p:cBhvr>
                                    </p:animEffect>
                                    <p:anim calcmode="lin" valueType="num">
                                      <p:cBhvr>
                                        <p:cTn id="44" dur="1000" fill="hold"/>
                                        <p:tgtEl>
                                          <p:spTgt spid="2056"/>
                                        </p:tgtEl>
                                        <p:attrNameLst>
                                          <p:attrName>ppt_x</p:attrName>
                                        </p:attrNameLst>
                                      </p:cBhvr>
                                      <p:tavLst>
                                        <p:tav tm="0">
                                          <p:val>
                                            <p:strVal val="#ppt_x"/>
                                          </p:val>
                                        </p:tav>
                                        <p:tav tm="100000">
                                          <p:val>
                                            <p:strVal val="#ppt_x"/>
                                          </p:val>
                                        </p:tav>
                                      </p:tavLst>
                                    </p:anim>
                                    <p:anim calcmode="lin" valueType="num">
                                      <p:cBhvr>
                                        <p:cTn id="4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466" b="5291"/>
          <a:stretch/>
        </p:blipFill>
        <p:spPr>
          <a:xfrm>
            <a:off x="0" y="-19945"/>
            <a:ext cx="18303380" cy="4807975"/>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0"/>
            <a:ext cx="18288000" cy="478802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248400" y="5591007"/>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HƯỚNG</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THIẾT KẾ</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4991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3969326"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3154611" cy="648000"/>
          </a:xfrm>
        </p:spPr>
        <p:txBody>
          <a:bodyPr/>
          <a:lstStyle/>
          <a:p>
            <a:r>
              <a:rPr lang="en-US" b="1" spc="0">
                <a:solidFill>
                  <a:schemeClr val="bg1"/>
                </a:solidFill>
                <a:latin typeface="+mn-lt"/>
                <a:cs typeface="Times New Roman" panose="02020603050405020304" pitchFamily="18" charset="0"/>
              </a:rPr>
              <a:t>MÔ HÌNH</a:t>
            </a: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7</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7</a:t>
            </a:fld>
            <a:endParaRPr lang="en-US" noProof="0"/>
          </a:p>
        </p:txBody>
      </p:sp>
      <p:grpSp>
        <p:nvGrpSpPr>
          <p:cNvPr id="6" name="Group 5"/>
          <p:cNvGrpSpPr/>
          <p:nvPr/>
        </p:nvGrpSpPr>
        <p:grpSpPr>
          <a:xfrm>
            <a:off x="4049266" y="848534"/>
            <a:ext cx="10246578" cy="8253244"/>
            <a:chOff x="4049266" y="848534"/>
            <a:chExt cx="10246578" cy="8253244"/>
          </a:xfrm>
        </p:grpSpPr>
        <p:pic>
          <p:nvPicPr>
            <p:cNvPr id="15" name="Picture 14" descr="Diagram, engineering drawing&#10;&#10;Description automatically generated"/>
            <p:cNvPicPr/>
            <p:nvPr/>
          </p:nvPicPr>
          <p:blipFill rotWithShape="1">
            <a:blip r:embed="rId3"/>
            <a:srcRect l="1984" r="1786" b="1273"/>
            <a:stretch/>
          </p:blipFill>
          <p:spPr bwMode="auto">
            <a:xfrm>
              <a:off x="4049266" y="1257439"/>
              <a:ext cx="9807492" cy="784433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rot="5400000">
              <a:off x="12571356" y="644499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17" name="TextBox 16"/>
            <p:cNvSpPr txBox="1"/>
            <p:nvPr/>
          </p:nvSpPr>
          <p:spPr>
            <a:xfrm>
              <a:off x="11119348" y="8527936"/>
              <a:ext cx="1218154"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Camera</a:t>
              </a:r>
              <a:endParaRPr lang="en-US" sz="2400"/>
            </a:p>
          </p:txBody>
        </p:sp>
        <p:sp>
          <p:nvSpPr>
            <p:cNvPr id="19" name="TextBox 18"/>
            <p:cNvSpPr txBox="1"/>
            <p:nvPr/>
          </p:nvSpPr>
          <p:spPr>
            <a:xfrm>
              <a:off x="8395807" y="8527935"/>
              <a:ext cx="132119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Numpad</a:t>
              </a:r>
              <a:endParaRPr lang="en-US" sz="2400"/>
            </a:p>
          </p:txBody>
        </p:sp>
        <p:sp>
          <p:nvSpPr>
            <p:cNvPr id="20" name="TextBox 19"/>
            <p:cNvSpPr txBox="1"/>
            <p:nvPr/>
          </p:nvSpPr>
          <p:spPr>
            <a:xfrm rot="5400000">
              <a:off x="13435609" y="1708770"/>
              <a:ext cx="125880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Giá treo</a:t>
              </a:r>
              <a:endParaRPr lang="en-US" sz="2400"/>
            </a:p>
          </p:txBody>
        </p:sp>
        <p:sp>
          <p:nvSpPr>
            <p:cNvPr id="21" name="TextBox 20"/>
            <p:cNvSpPr txBox="1"/>
            <p:nvPr/>
          </p:nvSpPr>
          <p:spPr>
            <a:xfrm>
              <a:off x="11405011" y="848534"/>
              <a:ext cx="2161169"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mưa</a:t>
              </a:r>
              <a:endParaRPr lang="en-US" sz="2400"/>
            </a:p>
          </p:txBody>
        </p:sp>
        <p:sp>
          <p:nvSpPr>
            <p:cNvPr id="22" name="TextBox 21"/>
            <p:cNvSpPr txBox="1"/>
            <p:nvPr/>
          </p:nvSpPr>
          <p:spPr>
            <a:xfrm>
              <a:off x="10809520" y="233817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23" name="TextBox 22"/>
            <p:cNvSpPr txBox="1"/>
            <p:nvPr/>
          </p:nvSpPr>
          <p:spPr>
            <a:xfrm>
              <a:off x="5121183" y="5620630"/>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4" name="TextBox 23"/>
            <p:cNvSpPr txBox="1"/>
            <p:nvPr/>
          </p:nvSpPr>
          <p:spPr>
            <a:xfrm>
              <a:off x="5121184" y="6271565"/>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5" name="TextBox 24"/>
            <p:cNvSpPr txBox="1"/>
            <p:nvPr/>
          </p:nvSpPr>
          <p:spPr>
            <a:xfrm>
              <a:off x="7316715" y="2338172"/>
              <a:ext cx="202491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gas</a:t>
              </a:r>
              <a:endParaRPr lang="en-US" sz="2400"/>
            </a:p>
          </p:txBody>
        </p:sp>
        <p:sp>
          <p:nvSpPr>
            <p:cNvPr id="27" name="TextBox 26"/>
            <p:cNvSpPr txBox="1"/>
            <p:nvPr/>
          </p:nvSpPr>
          <p:spPr>
            <a:xfrm>
              <a:off x="9056405" y="7799277"/>
              <a:ext cx="660758"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PIR</a:t>
              </a:r>
              <a:endParaRPr lang="en-US" sz="2400"/>
            </a:p>
          </p:txBody>
        </p:sp>
        <p:sp>
          <p:nvSpPr>
            <p:cNvPr id="28" name="TextBox 27"/>
            <p:cNvSpPr txBox="1"/>
            <p:nvPr/>
          </p:nvSpPr>
          <p:spPr>
            <a:xfrm>
              <a:off x="11219888" y="5281340"/>
              <a:ext cx="1117614"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DHT11</a:t>
              </a:r>
              <a:endParaRPr lang="en-US" sz="2400"/>
            </a:p>
          </p:txBody>
        </p:sp>
        <p:sp>
          <p:nvSpPr>
            <p:cNvPr id="29" name="TextBox 28"/>
            <p:cNvSpPr txBox="1"/>
            <p:nvPr/>
          </p:nvSpPr>
          <p:spPr>
            <a:xfrm>
              <a:off x="10436131" y="4592945"/>
              <a:ext cx="2704587"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Loa, đèn cảnh báo</a:t>
              </a:r>
              <a:endParaRPr lang="en-US" sz="2400"/>
            </a:p>
          </p:txBody>
        </p:sp>
      </p:grpSp>
    </p:spTree>
    <p:extLst>
      <p:ext uri="{BB962C8B-B14F-4D97-AF65-F5344CB8AC3E}">
        <p14:creationId xmlns:p14="http://schemas.microsoft.com/office/powerpoint/2010/main" val="2716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8</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5915378"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4938653"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VI ĐIỀU KHIỂN</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1" name="Group 20"/>
          <p:cNvGrpSpPr/>
          <p:nvPr/>
        </p:nvGrpSpPr>
        <p:grpSpPr>
          <a:xfrm>
            <a:off x="648000" y="1608597"/>
            <a:ext cx="5042114" cy="7781495"/>
            <a:chOff x="523308" y="1608600"/>
            <a:chExt cx="5042114" cy="7781495"/>
          </a:xfrm>
        </p:grpSpPr>
        <p:sp>
          <p:nvSpPr>
            <p:cNvPr id="8" name="Rectangle 7"/>
            <p:cNvSpPr/>
            <p:nvPr/>
          </p:nvSpPr>
          <p:spPr>
            <a:xfrm>
              <a:off x="523308" y="1608600"/>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225690" y="1809716"/>
              <a:ext cx="3721314" cy="5377225"/>
              <a:chOff x="1093061" y="1609487"/>
              <a:chExt cx="3721314" cy="5570396"/>
            </a:xfrm>
          </p:grpSpPr>
          <p:pic>
            <p:nvPicPr>
              <p:cNvPr id="27" name="Picture 26"/>
              <p:cNvPicPr>
                <a:picLocks noChangeAspect="1"/>
              </p:cNvPicPr>
              <p:nvPr/>
            </p:nvPicPr>
            <p:blipFill>
              <a:blip r:embed="rId3"/>
              <a:stretch>
                <a:fillRect/>
              </a:stretch>
            </p:blipFill>
            <p:spPr>
              <a:xfrm rot="5400000">
                <a:off x="531985" y="2572567"/>
                <a:ext cx="4843467" cy="2917308"/>
              </a:xfrm>
              <a:prstGeom prst="rect">
                <a:avLst/>
              </a:prstGeom>
            </p:spPr>
          </p:pic>
          <p:sp>
            <p:nvSpPr>
              <p:cNvPr id="3" name="TextBox 2"/>
              <p:cNvSpPr txBox="1"/>
              <p:nvPr/>
            </p:nvSpPr>
            <p:spPr>
              <a:xfrm>
                <a:off x="1093061" y="6656663"/>
                <a:ext cx="3721314" cy="523220"/>
              </a:xfrm>
              <a:prstGeom prst="rect">
                <a:avLst/>
              </a:prstGeom>
              <a:noFill/>
            </p:spPr>
            <p:txBody>
              <a:bodyPr wrap="square" rtlCol="0">
                <a:spAutoFit/>
              </a:bodyPr>
              <a:lstStyle/>
              <a:p>
                <a:pPr algn="ctr"/>
                <a:r>
                  <a:rPr lang="en-US" sz="2800" b="1" smtClean="0">
                    <a:solidFill>
                      <a:schemeClr val="accent1"/>
                    </a:solidFill>
                  </a:rPr>
                  <a:t>Arduino Mega 2560</a:t>
                </a:r>
                <a:endParaRPr lang="en-US" sz="2800" b="1">
                  <a:solidFill>
                    <a:schemeClr val="accent1"/>
                  </a:solidFill>
                </a:endParaRPr>
              </a:p>
            </p:txBody>
          </p:sp>
        </p:grpSp>
        <p:sp>
          <p:nvSpPr>
            <p:cNvPr id="10" name="TextBox 9"/>
            <p:cNvSpPr txBox="1"/>
            <p:nvPr/>
          </p:nvSpPr>
          <p:spPr>
            <a:xfrm>
              <a:off x="1185897" y="7482986"/>
              <a:ext cx="3961836"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54 Digital I/O pins</a:t>
              </a:r>
            </a:p>
            <a:p>
              <a:pPr marL="457200" indent="-457200">
                <a:spcAft>
                  <a:spcPts val="1200"/>
                </a:spcAft>
                <a:buFont typeface="Wingdings" panose="05000000000000000000" pitchFamily="2" charset="2"/>
                <a:buChar char="ü"/>
              </a:pPr>
              <a:r>
                <a:rPr lang="en-US" smtClean="0"/>
                <a:t>16 10bit Analog pins</a:t>
              </a:r>
            </a:p>
            <a:p>
              <a:pPr marL="457200" indent="-457200">
                <a:spcAft>
                  <a:spcPts val="1200"/>
                </a:spcAft>
                <a:buFont typeface="Wingdings" panose="05000000000000000000" pitchFamily="2" charset="2"/>
                <a:buChar char="ü"/>
              </a:pPr>
              <a:r>
                <a:rPr lang="en-US" smtClean="0"/>
                <a:t>4 UART ports</a:t>
              </a:r>
              <a:endParaRPr lang="en-US"/>
            </a:p>
          </p:txBody>
        </p:sp>
      </p:grpSp>
      <p:grpSp>
        <p:nvGrpSpPr>
          <p:cNvPr id="19" name="Group 18"/>
          <p:cNvGrpSpPr/>
          <p:nvPr/>
        </p:nvGrpSpPr>
        <p:grpSpPr>
          <a:xfrm>
            <a:off x="6678771" y="1608596"/>
            <a:ext cx="5042114" cy="7781495"/>
            <a:chOff x="6669807" y="1608598"/>
            <a:chExt cx="5042114" cy="7781495"/>
          </a:xfrm>
        </p:grpSpPr>
        <p:sp>
          <p:nvSpPr>
            <p:cNvPr id="38" name="Rectangle 37"/>
            <p:cNvSpPr/>
            <p:nvPr/>
          </p:nvSpPr>
          <p:spPr>
            <a:xfrm>
              <a:off x="6669807" y="1608598"/>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8251651" y="2365327"/>
              <a:ext cx="2001339" cy="4824232"/>
              <a:chOff x="8251651" y="2365327"/>
              <a:chExt cx="2001339" cy="4824232"/>
            </a:xfrm>
          </p:grpSpPr>
          <p:pic>
            <p:nvPicPr>
              <p:cNvPr id="28" name="Picture 2" descr="NodeMCU overview | ThingsBoard Community Ed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95622" y="3221356"/>
                <a:ext cx="3713398" cy="2001339"/>
              </a:xfrm>
              <a:prstGeom prst="rect">
                <a:avLst/>
              </a:prstGeom>
              <a:solidFill>
                <a:schemeClr val="accent1">
                  <a:lumMod val="20000"/>
                  <a:lumOff val="80000"/>
                </a:schemeClr>
              </a:solidFill>
              <a:ln w="28575">
                <a:noFill/>
              </a:ln>
              <a:effectLst/>
              <a:extLst/>
            </p:spPr>
          </p:pic>
          <p:sp>
            <p:nvSpPr>
              <p:cNvPr id="31" name="TextBox 30"/>
              <p:cNvSpPr txBox="1"/>
              <p:nvPr/>
            </p:nvSpPr>
            <p:spPr>
              <a:xfrm>
                <a:off x="8283087" y="6666339"/>
                <a:ext cx="1786066" cy="523220"/>
              </a:xfrm>
              <a:prstGeom prst="rect">
                <a:avLst/>
              </a:prstGeom>
              <a:noFill/>
            </p:spPr>
            <p:txBody>
              <a:bodyPr wrap="none" rtlCol="0">
                <a:spAutoFit/>
              </a:bodyPr>
              <a:lstStyle/>
              <a:p>
                <a:pPr algn="ctr"/>
                <a:r>
                  <a:rPr lang="en-US" sz="2800" b="1" smtClean="0">
                    <a:solidFill>
                      <a:schemeClr val="accent1"/>
                    </a:solidFill>
                  </a:rPr>
                  <a:t>ESP8266</a:t>
                </a:r>
                <a:endParaRPr lang="en-US" sz="2800" b="1">
                  <a:solidFill>
                    <a:schemeClr val="accent1"/>
                  </a:solidFill>
                </a:endParaRPr>
              </a:p>
            </p:txBody>
          </p:sp>
        </p:grpSp>
        <p:sp>
          <p:nvSpPr>
            <p:cNvPr id="45" name="TextBox 44"/>
            <p:cNvSpPr txBox="1"/>
            <p:nvPr/>
          </p:nvSpPr>
          <p:spPr>
            <a:xfrm>
              <a:off x="7748428" y="7482983"/>
              <a:ext cx="2855383" cy="1077218"/>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Module Wifi</a:t>
              </a:r>
            </a:p>
            <a:p>
              <a:pPr marL="457200" indent="-457200">
                <a:spcAft>
                  <a:spcPts val="1200"/>
                </a:spcAft>
                <a:buFont typeface="Wingdings" panose="05000000000000000000" pitchFamily="2" charset="2"/>
                <a:buChar char="ü"/>
              </a:pPr>
              <a:r>
                <a:rPr lang="en-US"/>
                <a:t>1</a:t>
              </a:r>
              <a:r>
                <a:rPr lang="en-US" smtClean="0"/>
                <a:t> UART ports</a:t>
              </a:r>
              <a:endParaRPr lang="en-US"/>
            </a:p>
          </p:txBody>
        </p:sp>
      </p:grpSp>
      <p:grpSp>
        <p:nvGrpSpPr>
          <p:cNvPr id="20" name="Group 19"/>
          <p:cNvGrpSpPr/>
          <p:nvPr/>
        </p:nvGrpSpPr>
        <p:grpSpPr>
          <a:xfrm>
            <a:off x="12615886" y="1608597"/>
            <a:ext cx="5042114" cy="7781495"/>
            <a:chOff x="12703781" y="1608599"/>
            <a:chExt cx="5042114" cy="7781495"/>
          </a:xfrm>
        </p:grpSpPr>
        <p:sp>
          <p:nvSpPr>
            <p:cNvPr id="39" name="Rectangle 38"/>
            <p:cNvSpPr/>
            <p:nvPr/>
          </p:nvSpPr>
          <p:spPr>
            <a:xfrm>
              <a:off x="12703781" y="1608599"/>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4080133" y="2624547"/>
              <a:ext cx="2289409" cy="4562393"/>
              <a:chOff x="14068844" y="2632343"/>
              <a:chExt cx="2289409" cy="4562393"/>
            </a:xfrm>
          </p:grpSpPr>
          <p:pic>
            <p:nvPicPr>
              <p:cNvPr id="29" name="Picture 8" descr="ESP32-CAM AI-Thinker Pinout Guide: GPIOs Usage Explained | Random Nerd  Tutorials"/>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2632343"/>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52" name="TextBox 5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spTree>
    <p:extLst>
      <p:ext uri="{BB962C8B-B14F-4D97-AF65-F5344CB8AC3E}">
        <p14:creationId xmlns:p14="http://schemas.microsoft.com/office/powerpoint/2010/main" val="15467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9</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180174"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76568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CẢM BIẾN &amp; </a:t>
            </a:r>
            <a:r>
              <a:rPr lang="en-US" b="1" spc="0" smtClean="0">
                <a:solidFill>
                  <a:schemeClr val="bg1"/>
                </a:solidFill>
                <a:latin typeface="+mn-lt"/>
                <a:cs typeface="Times New Roman" panose="02020603050405020304" pitchFamily="18" charset="0"/>
              </a:rPr>
              <a:t>THIẾT </a:t>
            </a:r>
            <a:r>
              <a:rPr lang="en-US" b="1" spc="0">
                <a:solidFill>
                  <a:schemeClr val="bg1"/>
                </a:solidFill>
                <a:latin typeface="+mn-lt"/>
                <a:cs typeface="Times New Roman" panose="02020603050405020304" pitchFamily="18" charset="0"/>
              </a:rPr>
              <a:t>BỊ</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3" name="Group 2"/>
          <p:cNvGrpSpPr/>
          <p:nvPr/>
        </p:nvGrpSpPr>
        <p:grpSpPr>
          <a:xfrm>
            <a:off x="1151549" y="1531142"/>
            <a:ext cx="7532962" cy="7761583"/>
            <a:chOff x="1151549" y="1531142"/>
            <a:chExt cx="7532962" cy="7761583"/>
          </a:xfrm>
        </p:grpSpPr>
        <p:sp>
          <p:nvSpPr>
            <p:cNvPr id="6" name="Rectangle 5">
              <a:extLst>
                <a:ext uri="{FF2B5EF4-FFF2-40B4-BE49-F238E27FC236}">
                  <a16:creationId xmlns="" xmlns:a16="http://schemas.microsoft.com/office/drawing/2014/main" id="{A8B33C99-1DD8-4452-B32B-B57F5586C381}"/>
                </a:ext>
              </a:extLst>
            </p:cNvPr>
            <p:cNvSpPr/>
            <p:nvPr/>
          </p:nvSpPr>
          <p:spPr>
            <a:xfrm>
              <a:off x="1151549" y="1531142"/>
              <a:ext cx="7532962"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535007" y="2111273"/>
              <a:ext cx="2805576" cy="2777446"/>
              <a:chOff x="1397561" y="1978223"/>
              <a:chExt cx="2805576" cy="2777446"/>
            </a:xfrm>
          </p:grpSpPr>
          <p:pic>
            <p:nvPicPr>
              <p:cNvPr id="8" name="Picture 7"/>
              <p:cNvPicPr>
                <a:picLocks noChangeAspect="1"/>
              </p:cNvPicPr>
              <p:nvPr/>
            </p:nvPicPr>
            <p:blipFill>
              <a:blip r:embed="rId3"/>
              <a:stretch>
                <a:fillRect/>
              </a:stretch>
            </p:blipFill>
            <p:spPr>
              <a:xfrm>
                <a:off x="1700212" y="1978223"/>
                <a:ext cx="2200275" cy="2076450"/>
              </a:xfrm>
              <a:prstGeom prst="rect">
                <a:avLst/>
              </a:prstGeom>
            </p:spPr>
          </p:pic>
          <p:sp>
            <p:nvSpPr>
              <p:cNvPr id="29" name="TextBox 28">
                <a:extLst>
                  <a:ext uri="{FF2B5EF4-FFF2-40B4-BE49-F238E27FC236}">
                    <a16:creationId xmlns="" xmlns:a16="http://schemas.microsoft.com/office/drawing/2014/main" id="{B3C24293-ED77-46C0-BC97-D413E8F6719E}"/>
                  </a:ext>
                </a:extLst>
              </p:cNvPr>
              <p:cNvSpPr txBox="1"/>
              <p:nvPr/>
            </p:nvSpPr>
            <p:spPr>
              <a:xfrm>
                <a:off x="1397561" y="4247838"/>
                <a:ext cx="2805576" cy="507831"/>
              </a:xfrm>
              <a:prstGeom prst="rect">
                <a:avLst/>
              </a:prstGeom>
              <a:noFill/>
            </p:spPr>
            <p:txBody>
              <a:bodyPr wrap="none" rtlCol="0">
                <a:spAutoFit/>
              </a:bodyPr>
              <a:lstStyle/>
              <a:p>
                <a:pPr algn="ctr"/>
                <a:r>
                  <a:rPr lang="en-US" smtClean="0"/>
                  <a:t>Cảm biến khí gas</a:t>
                </a:r>
                <a:endParaRPr lang="en-US"/>
              </a:p>
            </p:txBody>
          </p:sp>
        </p:grpSp>
        <p:grpSp>
          <p:nvGrpSpPr>
            <p:cNvPr id="10" name="Group 9"/>
            <p:cNvGrpSpPr/>
            <p:nvPr/>
          </p:nvGrpSpPr>
          <p:grpSpPr>
            <a:xfrm>
              <a:off x="1245329" y="5660740"/>
              <a:ext cx="3388695" cy="2966478"/>
              <a:chOff x="1245329" y="5660740"/>
              <a:chExt cx="3388695" cy="2966478"/>
            </a:xfrm>
          </p:grpSpPr>
          <p:pic>
            <p:nvPicPr>
              <p:cNvPr id="3076" name="Picture 4" descr="Kitskart Rain Drop/Rain Detector Sensor : Amazon.in: Industrial &amp; Scientif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329" y="5660740"/>
                <a:ext cx="3388695" cy="23771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B3C24293-ED77-46C0-BC97-D413E8F6719E}"/>
                  </a:ext>
                </a:extLst>
              </p:cNvPr>
              <p:cNvSpPr txBox="1"/>
              <p:nvPr/>
            </p:nvSpPr>
            <p:spPr>
              <a:xfrm>
                <a:off x="1735660" y="8119387"/>
                <a:ext cx="2408032" cy="507831"/>
              </a:xfrm>
              <a:prstGeom prst="rect">
                <a:avLst/>
              </a:prstGeom>
              <a:noFill/>
            </p:spPr>
            <p:txBody>
              <a:bodyPr wrap="none" rtlCol="0">
                <a:spAutoFit/>
              </a:bodyPr>
              <a:lstStyle/>
              <a:p>
                <a:pPr algn="ctr"/>
                <a:r>
                  <a:rPr lang="en-US" smtClean="0"/>
                  <a:t>Cảm biến mưa</a:t>
                </a:r>
                <a:endParaRPr lang="en-US"/>
              </a:p>
            </p:txBody>
          </p:sp>
        </p:grpSp>
        <p:grpSp>
          <p:nvGrpSpPr>
            <p:cNvPr id="18" name="Group 17"/>
            <p:cNvGrpSpPr/>
            <p:nvPr/>
          </p:nvGrpSpPr>
          <p:grpSpPr>
            <a:xfrm>
              <a:off x="4902431" y="5896812"/>
              <a:ext cx="3698449" cy="2730405"/>
              <a:chOff x="4902431" y="5896812"/>
              <a:chExt cx="3698449" cy="2730405"/>
            </a:xfrm>
          </p:grpSpPr>
          <p:pic>
            <p:nvPicPr>
              <p:cNvPr id="12" name="Picture 11"/>
              <p:cNvPicPr>
                <a:picLocks noChangeAspect="1"/>
              </p:cNvPicPr>
              <p:nvPr/>
            </p:nvPicPr>
            <p:blipFill>
              <a:blip r:embed="rId5"/>
              <a:stretch>
                <a:fillRect/>
              </a:stretch>
            </p:blipFill>
            <p:spPr>
              <a:xfrm>
                <a:off x="5554477" y="5896812"/>
                <a:ext cx="2400300" cy="1905000"/>
              </a:xfrm>
              <a:prstGeom prst="rect">
                <a:avLst/>
              </a:prstGeom>
            </p:spPr>
          </p:pic>
          <p:sp>
            <p:nvSpPr>
              <p:cNvPr id="36" name="TextBox 35">
                <a:extLst>
                  <a:ext uri="{FF2B5EF4-FFF2-40B4-BE49-F238E27FC236}">
                    <a16:creationId xmlns="" xmlns:a16="http://schemas.microsoft.com/office/drawing/2014/main" id="{B3C24293-ED77-46C0-BC97-D413E8F6719E}"/>
                  </a:ext>
                </a:extLst>
              </p:cNvPr>
              <p:cNvSpPr txBox="1"/>
              <p:nvPr/>
            </p:nvSpPr>
            <p:spPr>
              <a:xfrm>
                <a:off x="4902431" y="8119386"/>
                <a:ext cx="3698449" cy="507831"/>
              </a:xfrm>
              <a:prstGeom prst="rect">
                <a:avLst/>
              </a:prstGeom>
              <a:noFill/>
            </p:spPr>
            <p:txBody>
              <a:bodyPr wrap="none" rtlCol="0">
                <a:spAutoFit/>
              </a:bodyPr>
              <a:lstStyle/>
              <a:p>
                <a:pPr algn="ctr"/>
                <a:r>
                  <a:rPr lang="en-US" smtClean="0"/>
                  <a:t>Cảm biến chuyển động</a:t>
                </a:r>
                <a:endParaRPr lang="en-US"/>
              </a:p>
            </p:txBody>
          </p:sp>
        </p:grpSp>
        <p:grpSp>
          <p:nvGrpSpPr>
            <p:cNvPr id="17" name="Group 16"/>
            <p:cNvGrpSpPr/>
            <p:nvPr/>
          </p:nvGrpSpPr>
          <p:grpSpPr>
            <a:xfrm>
              <a:off x="5259900" y="2009885"/>
              <a:ext cx="2983509" cy="2878834"/>
              <a:chOff x="5259900" y="1873448"/>
              <a:chExt cx="2983509" cy="2878834"/>
            </a:xfrm>
          </p:grpSpPr>
          <p:pic>
            <p:nvPicPr>
              <p:cNvPr id="14" name="Picture 13"/>
              <p:cNvPicPr>
                <a:picLocks noChangeAspect="1"/>
              </p:cNvPicPr>
              <p:nvPr/>
            </p:nvPicPr>
            <p:blipFill>
              <a:blip r:embed="rId6"/>
              <a:stretch>
                <a:fillRect/>
              </a:stretch>
            </p:blipFill>
            <p:spPr>
              <a:xfrm>
                <a:off x="5751530" y="1873448"/>
                <a:ext cx="2000250" cy="2286000"/>
              </a:xfrm>
              <a:prstGeom prst="rect">
                <a:avLst/>
              </a:prstGeom>
            </p:spPr>
          </p:pic>
          <p:sp>
            <p:nvSpPr>
              <p:cNvPr id="40" name="TextBox 39">
                <a:extLst>
                  <a:ext uri="{FF2B5EF4-FFF2-40B4-BE49-F238E27FC236}">
                    <a16:creationId xmlns="" xmlns:a16="http://schemas.microsoft.com/office/drawing/2014/main" id="{B3C24293-ED77-46C0-BC97-D413E8F6719E}"/>
                  </a:ext>
                </a:extLst>
              </p:cNvPr>
              <p:cNvSpPr txBox="1"/>
              <p:nvPr/>
            </p:nvSpPr>
            <p:spPr>
              <a:xfrm>
                <a:off x="5259900" y="4244451"/>
                <a:ext cx="2983509" cy="507831"/>
              </a:xfrm>
              <a:prstGeom prst="rect">
                <a:avLst/>
              </a:prstGeom>
              <a:noFill/>
            </p:spPr>
            <p:txBody>
              <a:bodyPr wrap="none" rtlCol="0">
                <a:spAutoFit/>
              </a:bodyPr>
              <a:lstStyle/>
              <a:p>
                <a:pPr algn="ctr"/>
                <a:r>
                  <a:rPr lang="en-US" smtClean="0"/>
                  <a:t>Cảm biến nhiệt độ</a:t>
                </a:r>
                <a:endParaRPr lang="en-US"/>
              </a:p>
            </p:txBody>
          </p:sp>
        </p:grpSp>
      </p:grpSp>
      <p:grpSp>
        <p:nvGrpSpPr>
          <p:cNvPr id="2" name="Group 1"/>
          <p:cNvGrpSpPr/>
          <p:nvPr/>
        </p:nvGrpSpPr>
        <p:grpSpPr>
          <a:xfrm>
            <a:off x="9520197" y="1531141"/>
            <a:ext cx="7532963" cy="7761583"/>
            <a:chOff x="9187767" y="1531141"/>
            <a:chExt cx="7532963" cy="7761583"/>
          </a:xfrm>
        </p:grpSpPr>
        <p:sp>
          <p:nvSpPr>
            <p:cNvPr id="26" name="Rectangle 25">
              <a:extLst>
                <a:ext uri="{FF2B5EF4-FFF2-40B4-BE49-F238E27FC236}">
                  <a16:creationId xmlns="" xmlns:a16="http://schemas.microsoft.com/office/drawing/2014/main" id="{D3AF59B2-64E5-4995-9A9D-01D95D5BB4E8}"/>
                </a:ext>
              </a:extLst>
            </p:cNvPr>
            <p:cNvSpPr/>
            <p:nvPr/>
          </p:nvSpPr>
          <p:spPr>
            <a:xfrm>
              <a:off x="9187767" y="1531141"/>
              <a:ext cx="7532963"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596608" y="1772311"/>
              <a:ext cx="2911817" cy="3116407"/>
              <a:chOff x="9596608" y="1772311"/>
              <a:chExt cx="2911817" cy="3116407"/>
            </a:xfrm>
          </p:grpSpPr>
          <p:sp>
            <p:nvSpPr>
              <p:cNvPr id="58" name="TextBox 57">
                <a:extLst>
                  <a:ext uri="{FF2B5EF4-FFF2-40B4-BE49-F238E27FC236}">
                    <a16:creationId xmlns="" xmlns:a16="http://schemas.microsoft.com/office/drawing/2014/main" id="{B3C24293-ED77-46C0-BC97-D413E8F6719E}"/>
                  </a:ext>
                </a:extLst>
              </p:cNvPr>
              <p:cNvSpPr txBox="1"/>
              <p:nvPr/>
            </p:nvSpPr>
            <p:spPr>
              <a:xfrm>
                <a:off x="10024832" y="4380887"/>
                <a:ext cx="2055371" cy="507831"/>
              </a:xfrm>
              <a:prstGeom prst="rect">
                <a:avLst/>
              </a:prstGeom>
              <a:noFill/>
            </p:spPr>
            <p:txBody>
              <a:bodyPr wrap="none" rtlCol="0">
                <a:spAutoFit/>
              </a:bodyPr>
              <a:lstStyle/>
              <a:p>
                <a:r>
                  <a:rPr lang="en-US" smtClean="0"/>
                  <a:t>Quạt 12VDC</a:t>
                </a:r>
                <a:endParaRPr lang="en-US"/>
              </a:p>
            </p:txBody>
          </p:sp>
          <p:pic>
            <p:nvPicPr>
              <p:cNvPr id="20" name="Picture 19"/>
              <p:cNvPicPr>
                <a:picLocks noChangeAspect="1"/>
              </p:cNvPicPr>
              <p:nvPr/>
            </p:nvPicPr>
            <p:blipFill rotWithShape="1">
              <a:blip r:embed="rId7"/>
              <a:srcRect t="6000" b="7333"/>
              <a:stretch/>
            </p:blipFill>
            <p:spPr>
              <a:xfrm>
                <a:off x="9596608" y="1772311"/>
                <a:ext cx="2911817" cy="2523574"/>
              </a:xfrm>
              <a:prstGeom prst="rect">
                <a:avLst/>
              </a:prstGeom>
            </p:spPr>
          </p:pic>
        </p:grpSp>
        <p:grpSp>
          <p:nvGrpSpPr>
            <p:cNvPr id="30" name="Group 29"/>
            <p:cNvGrpSpPr/>
            <p:nvPr/>
          </p:nvGrpSpPr>
          <p:grpSpPr>
            <a:xfrm>
              <a:off x="13425487" y="1848597"/>
              <a:ext cx="2947378" cy="3040120"/>
              <a:chOff x="13425487" y="1848597"/>
              <a:chExt cx="2947378" cy="3040120"/>
            </a:xfrm>
          </p:grpSpPr>
          <p:pic>
            <p:nvPicPr>
              <p:cNvPr id="23" name="Picture 22"/>
              <p:cNvPicPr>
                <a:picLocks noChangeAspect="1"/>
              </p:cNvPicPr>
              <p:nvPr/>
            </p:nvPicPr>
            <p:blipFill rotWithShape="1">
              <a:blip r:embed="rId8"/>
              <a:srcRect t="4088" b="15467"/>
              <a:stretch/>
            </p:blipFill>
            <p:spPr>
              <a:xfrm>
                <a:off x="13425487" y="1848597"/>
                <a:ext cx="2947378" cy="2371002"/>
              </a:xfrm>
              <a:prstGeom prst="rect">
                <a:avLst/>
              </a:prstGeom>
            </p:spPr>
          </p:pic>
          <p:sp>
            <p:nvSpPr>
              <p:cNvPr id="52" name="TextBox 51">
                <a:extLst>
                  <a:ext uri="{FF2B5EF4-FFF2-40B4-BE49-F238E27FC236}">
                    <a16:creationId xmlns="" xmlns:a16="http://schemas.microsoft.com/office/drawing/2014/main" id="{B3C24293-ED77-46C0-BC97-D413E8F6719E}"/>
                  </a:ext>
                </a:extLst>
              </p:cNvPr>
              <p:cNvSpPr txBox="1"/>
              <p:nvPr/>
            </p:nvSpPr>
            <p:spPr>
              <a:xfrm>
                <a:off x="14377430" y="4380886"/>
                <a:ext cx="1043491" cy="507831"/>
              </a:xfrm>
              <a:prstGeom prst="rect">
                <a:avLst/>
              </a:prstGeom>
              <a:noFill/>
            </p:spPr>
            <p:txBody>
              <a:bodyPr wrap="none" rtlCol="0">
                <a:spAutoFit/>
              </a:bodyPr>
              <a:lstStyle/>
              <a:p>
                <a:r>
                  <a:rPr lang="en-US" smtClean="0"/>
                  <a:t>Servo</a:t>
                </a:r>
                <a:endParaRPr lang="en-US"/>
              </a:p>
            </p:txBody>
          </p:sp>
        </p:grpSp>
        <p:grpSp>
          <p:nvGrpSpPr>
            <p:cNvPr id="28" name="Group 27"/>
            <p:cNvGrpSpPr/>
            <p:nvPr/>
          </p:nvGrpSpPr>
          <p:grpSpPr>
            <a:xfrm>
              <a:off x="9726424" y="5213090"/>
              <a:ext cx="2652182" cy="3414127"/>
              <a:chOff x="9726424" y="5213090"/>
              <a:chExt cx="2652182" cy="3414127"/>
            </a:xfrm>
          </p:grpSpPr>
          <p:pic>
            <p:nvPicPr>
              <p:cNvPr id="3090" name="Picture 18" descr="MODULE Relay 12VDC 1 Kênh H/L-Linh Kiện Điện Tử 3M| Chợ Trời HN.vn"/>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014" t="3839" r="9695" b="15938"/>
              <a:stretch/>
            </p:blipFill>
            <p:spPr bwMode="auto">
              <a:xfrm rot="705547">
                <a:off x="9726424" y="5213090"/>
                <a:ext cx="2652182" cy="294322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 xmlns:a16="http://schemas.microsoft.com/office/drawing/2014/main" id="{C670D324-FBF6-482F-B2D7-3233069FC7B8}"/>
                  </a:ext>
                </a:extLst>
              </p:cNvPr>
              <p:cNvSpPr txBox="1"/>
              <p:nvPr/>
            </p:nvSpPr>
            <p:spPr>
              <a:xfrm>
                <a:off x="10202282" y="8119386"/>
                <a:ext cx="1700466" cy="507831"/>
              </a:xfrm>
              <a:prstGeom prst="rect">
                <a:avLst/>
              </a:prstGeom>
              <a:noFill/>
            </p:spPr>
            <p:txBody>
              <a:bodyPr wrap="none" rtlCol="0">
                <a:spAutoFit/>
              </a:bodyPr>
              <a:lstStyle/>
              <a:p>
                <a:r>
                  <a:rPr lang="en-US" smtClean="0"/>
                  <a:t>Relay 12V</a:t>
                </a:r>
                <a:endParaRPr lang="en-US"/>
              </a:p>
            </p:txBody>
          </p:sp>
        </p:grpSp>
        <p:grpSp>
          <p:nvGrpSpPr>
            <p:cNvPr id="37" name="Group 36"/>
            <p:cNvGrpSpPr/>
            <p:nvPr/>
          </p:nvGrpSpPr>
          <p:grpSpPr>
            <a:xfrm>
              <a:off x="13425487" y="5748871"/>
              <a:ext cx="2650638" cy="1871662"/>
              <a:chOff x="13489475" y="5467234"/>
              <a:chExt cx="2650638" cy="1871662"/>
            </a:xfrm>
          </p:grpSpPr>
          <p:pic>
            <p:nvPicPr>
              <p:cNvPr id="33" name="Picture 32"/>
              <p:cNvPicPr>
                <a:picLocks noChangeAspect="1"/>
              </p:cNvPicPr>
              <p:nvPr/>
            </p:nvPicPr>
            <p:blipFill rotWithShape="1">
              <a:blip r:embed="rId10"/>
              <a:srcRect l="42917" b="40833"/>
              <a:stretch/>
            </p:blipFill>
            <p:spPr>
              <a:xfrm rot="18893504">
                <a:off x="14727052" y="5652335"/>
                <a:ext cx="1387738" cy="1438385"/>
              </a:xfrm>
              <a:prstGeom prst="rect">
                <a:avLst/>
              </a:prstGeom>
            </p:spPr>
          </p:pic>
          <p:pic>
            <p:nvPicPr>
              <p:cNvPr id="35" name="Picture 34"/>
              <p:cNvPicPr>
                <a:picLocks noChangeAspect="1"/>
              </p:cNvPicPr>
              <p:nvPr/>
            </p:nvPicPr>
            <p:blipFill rotWithShape="1">
              <a:blip r:embed="rId11"/>
              <a:srcRect l="20666" t="12667" r="13555"/>
              <a:stretch/>
            </p:blipFill>
            <p:spPr>
              <a:xfrm>
                <a:off x="13489475" y="5467234"/>
                <a:ext cx="1409700" cy="1871662"/>
              </a:xfrm>
              <a:prstGeom prst="rect">
                <a:avLst/>
              </a:prstGeom>
            </p:spPr>
          </p:pic>
        </p:grpSp>
        <p:sp>
          <p:nvSpPr>
            <p:cNvPr id="64" name="TextBox 63">
              <a:extLst>
                <a:ext uri="{FF2B5EF4-FFF2-40B4-BE49-F238E27FC236}">
                  <a16:creationId xmlns="" xmlns:a16="http://schemas.microsoft.com/office/drawing/2014/main" id="{C670D324-FBF6-482F-B2D7-3233069FC7B8}"/>
                </a:ext>
              </a:extLst>
            </p:cNvPr>
            <p:cNvSpPr txBox="1"/>
            <p:nvPr/>
          </p:nvSpPr>
          <p:spPr>
            <a:xfrm>
              <a:off x="13835475" y="8119385"/>
              <a:ext cx="1511952" cy="507831"/>
            </a:xfrm>
            <a:prstGeom prst="rect">
              <a:avLst/>
            </a:prstGeom>
            <a:noFill/>
          </p:spPr>
          <p:txBody>
            <a:bodyPr wrap="none" rtlCol="0">
              <a:spAutoFit/>
            </a:bodyPr>
            <a:lstStyle/>
            <a:p>
              <a:r>
                <a:rPr lang="en-US" smtClean="0"/>
                <a:t>Loa, đèn</a:t>
              </a:r>
              <a:endParaRPr lang="en-US"/>
            </a:p>
          </p:txBody>
        </p:sp>
      </p:grpSp>
    </p:spTree>
    <p:extLst>
      <p:ext uri="{BB962C8B-B14F-4D97-AF65-F5344CB8AC3E}">
        <p14:creationId xmlns:p14="http://schemas.microsoft.com/office/powerpoint/2010/main" val="20197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C0BFDF-D948-4F4A-854E-477525F57792}">
  <ds:schemaRefs>
    <ds:schemaRef ds:uri="http://schemas.openxmlformats.org/package/2006/metadata/core-properties"/>
    <ds:schemaRef ds:uri="http://schemas.microsoft.com/office/2006/documentManagement/types"/>
    <ds:schemaRef ds:uri="http://purl.org/dc/dcmitype/"/>
    <ds:schemaRef ds:uri="71af3243-3dd4-4a8d-8c0d-dd76da1f02a5"/>
    <ds:schemaRef ds:uri="http://purl.org/dc/elements/1.1/"/>
    <ds:schemaRef ds:uri="http://schemas.microsoft.com/office/infopath/2007/PartnerControls"/>
    <ds:schemaRef ds:uri="http://schemas.microsoft.com/office/2006/metadata/properties"/>
    <ds:schemaRef ds:uri="16c05727-aa75-4e4a-9b5f-8a80a1165891"/>
    <ds:schemaRef ds:uri="http://www.w3.org/XML/1998/namespace"/>
    <ds:schemaRef ds:uri="http://purl.org/dc/terms/"/>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3273</Words>
  <Application>Microsoft Office PowerPoint</Application>
  <PresentationFormat>Custom</PresentationFormat>
  <Paragraphs>395</Paragraphs>
  <Slides>31</Slides>
  <Notes>31</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31</vt:i4>
      </vt:variant>
    </vt:vector>
  </HeadingPairs>
  <TitlesOfParts>
    <vt:vector size="42" baseType="lpstr">
      <vt:lpstr>Arial</vt:lpstr>
      <vt:lpstr>Arial Black</vt:lpstr>
      <vt:lpstr>Calibri</vt:lpstr>
      <vt:lpstr>Calibri Light</vt:lpstr>
      <vt:lpstr>Century Gothic</vt:lpstr>
      <vt:lpstr>Tahoma</vt:lpstr>
      <vt:lpstr>Times New Roman</vt:lpstr>
      <vt:lpstr>Wingdings</vt:lpstr>
      <vt:lpstr>等线</vt:lpstr>
      <vt:lpstr>Office Theme</vt:lpstr>
      <vt:lpstr>1_Office Theme</vt:lpstr>
      <vt:lpstr>NHÀ THÔNG MINH SỬ DỤNG NỀN TẢNG THINGSBOARD VÀ ACTIONS ON GOOGLE</vt:lpstr>
      <vt:lpstr>PowerPoint Presentation</vt:lpstr>
      <vt:lpstr>PowerPoint Presentation</vt:lpstr>
      <vt:lpstr>GIẢI PHÁP : </vt:lpstr>
      <vt:lpstr>GIẢI PHÁP : </vt:lpstr>
      <vt:lpstr>PowerPoint Presentation</vt:lpstr>
      <vt:lpstr>MÔ HÌNH</vt:lpstr>
      <vt:lpstr>GIẢI PHÁP : </vt:lpstr>
      <vt:lpstr>GIẢI PHÁP : </vt:lpstr>
      <vt:lpstr>GIẢI PHÁP : </vt:lpstr>
      <vt:lpstr>PowerPoint Presentation</vt:lpstr>
      <vt:lpstr>MẠCH NGUYÊN LÝ</vt:lpstr>
      <vt:lpstr>ĐIỀU KHIỂN BẰNG GIỌNG NÓI</vt:lpstr>
      <vt:lpstr>CONVERSATIONAL ACTIONS</vt:lpstr>
      <vt:lpstr>GIẢI PHÁP : </vt:lpstr>
      <vt:lpstr>THINGSBOARD-RULE NODE</vt:lpstr>
      <vt:lpstr>THINGSBOARD-DATA</vt:lpstr>
      <vt:lpstr>GIẢI PHÁP : </vt:lpstr>
      <vt:lpstr>GIẢI PHÁP : </vt:lpstr>
      <vt:lpstr>GIẢI PHÁP : </vt:lpstr>
      <vt:lpstr>GIẢI PHÁP : </vt:lpstr>
      <vt:lpstr>GIẢI PHÁP : </vt:lpstr>
      <vt:lpstr>GIẢI PHÁP : </vt:lpstr>
      <vt:lpstr>GIẢI PHÁP : </vt:lpstr>
      <vt:lpstr>PowerPoint Presentation</vt:lpstr>
      <vt:lpstr>MẠCH ĐIỀU KHIỂN TRUNG TÂM</vt:lpstr>
      <vt:lpstr>MÔ HÌNH</vt:lpstr>
      <vt:lpstr>WEB-APP ĐIỀU KHIỂN VÀ GIÁM SÁT</vt:lpstr>
      <vt:lpstr>GIẢI PHÁP :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2019-10-09T17:18:14Z</dcterms:created>
  <dcterms:modified xsi:type="dcterms:W3CDTF">2022-12-22T15:19:19Z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